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3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4.xml" ContentType="application/vnd.openxmlformats-officedocument.theme+xml"/>
  <Override PartName="/ppt/slideLayouts/slideLayout27.xml" ContentType="application/vnd.openxmlformats-officedocument.presentationml.slideLayout+xml"/>
  <Override PartName="/ppt/theme/theme5.xml" ContentType="application/vnd.openxmlformats-officedocument.theme+xml"/>
  <Override PartName="/ppt/slideLayouts/slideLayout28.xml" ContentType="application/vnd.openxmlformats-officedocument.presentationml.slideLayout+xml"/>
  <Override PartName="/ppt/theme/theme6.xml" ContentType="application/vnd.openxmlformats-officedocument.theme+xml"/>
  <Override PartName="/ppt/slideLayouts/slideLayout29.xml" ContentType="application/vnd.openxmlformats-officedocument.presentationml.slideLayout+xml"/>
  <Override PartName="/ppt/theme/theme7.xml" ContentType="application/vnd.openxmlformats-officedocument.theme+xml"/>
  <Override PartName="/ppt/slideLayouts/slideLayout30.xml" ContentType="application/vnd.openxmlformats-officedocument.presentationml.slideLayout+xml"/>
  <Override PartName="/ppt/theme/theme8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9.xml" ContentType="application/vnd.openxmlformats-officedocument.them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10.xml" ContentType="application/vnd.openxmlformats-officedocument.theme+xml"/>
  <Override PartName="/ppt/slideLayouts/slideLayout44.xml" ContentType="application/vnd.openxmlformats-officedocument.presentationml.slideLayout+xml"/>
  <Override PartName="/ppt/theme/theme11.xml" ContentType="application/vnd.openxmlformats-officedocument.theme+xml"/>
  <Override PartName="/ppt/slideLayouts/slideLayout45.xml" ContentType="application/vnd.openxmlformats-officedocument.presentationml.slideLayout+xml"/>
  <Override PartName="/ppt/theme/theme12.xml" ContentType="application/vnd.openxmlformats-officedocument.theme+xml"/>
  <Override PartName="/ppt/slideLayouts/slideLayout46.xml" ContentType="application/vnd.openxmlformats-officedocument.presentationml.slideLayout+xml"/>
  <Override PartName="/ppt/theme/theme13.xml" ContentType="application/vnd.openxmlformats-officedocument.theme+xml"/>
  <Override PartName="/ppt/slideLayouts/slideLayout47.xml" ContentType="application/vnd.openxmlformats-officedocument.presentationml.slideLayout+xml"/>
  <Override PartName="/ppt/theme/theme14.xml" ContentType="application/vnd.openxmlformats-officedocument.theme+xml"/>
  <Override PartName="/ppt/slideLayouts/slideLayout48.xml" ContentType="application/vnd.openxmlformats-officedocument.presentationml.slideLayout+xml"/>
  <Override PartName="/ppt/theme/theme15.xml" ContentType="application/vnd.openxmlformats-officedocument.theme+xml"/>
  <Override PartName="/ppt/slideLayouts/slideLayout49.xml" ContentType="application/vnd.openxmlformats-officedocument.presentationml.slideLayout+xml"/>
  <Override PartName="/ppt/theme/theme16.xml" ContentType="application/vnd.openxmlformats-officedocument.theme+xml"/>
  <Override PartName="/ppt/slideLayouts/slideLayout50.xml" ContentType="application/vnd.openxmlformats-officedocument.presentationml.slideLayout+xml"/>
  <Override PartName="/ppt/theme/theme17.xml" ContentType="application/vnd.openxmlformats-officedocument.theme+xml"/>
  <Override PartName="/ppt/theme/theme1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2" r:id="rId1"/>
    <p:sldMasterId id="2147483676" r:id="rId2"/>
    <p:sldMasterId id="2147483736" r:id="rId3"/>
    <p:sldMasterId id="2147483664" r:id="rId4"/>
    <p:sldMasterId id="2147483666" r:id="rId5"/>
    <p:sldMasterId id="2147483668" r:id="rId6"/>
    <p:sldMasterId id="2147483670" r:id="rId7"/>
    <p:sldMasterId id="2147483672" r:id="rId8"/>
    <p:sldMasterId id="2147483674" r:id="rId9"/>
    <p:sldMasterId id="2147483694" r:id="rId10"/>
    <p:sldMasterId id="2147483678" r:id="rId11"/>
    <p:sldMasterId id="2147483680" r:id="rId12"/>
    <p:sldMasterId id="2147483682" r:id="rId13"/>
    <p:sldMasterId id="2147483684" r:id="rId14"/>
    <p:sldMasterId id="2147483687" r:id="rId15"/>
    <p:sldMasterId id="2147483689" r:id="rId16"/>
    <p:sldMasterId id="2147483691" r:id="rId17"/>
  </p:sldMasterIdLst>
  <p:notesMasterIdLst>
    <p:notesMasterId r:id="rId91"/>
  </p:notesMasterIdLst>
  <p:sldIdLst>
    <p:sldId id="566" r:id="rId18"/>
    <p:sldId id="578" r:id="rId19"/>
    <p:sldId id="632" r:id="rId20"/>
    <p:sldId id="633" r:id="rId21"/>
    <p:sldId id="634" r:id="rId22"/>
    <p:sldId id="673" r:id="rId23"/>
    <p:sldId id="635" r:id="rId24"/>
    <p:sldId id="636" r:id="rId25"/>
    <p:sldId id="638" r:id="rId26"/>
    <p:sldId id="693" r:id="rId27"/>
    <p:sldId id="639" r:id="rId28"/>
    <p:sldId id="640" r:id="rId29"/>
    <p:sldId id="669" r:id="rId30"/>
    <p:sldId id="690" r:id="rId31"/>
    <p:sldId id="686" r:id="rId32"/>
    <p:sldId id="694" r:id="rId33"/>
    <p:sldId id="695" r:id="rId34"/>
    <p:sldId id="672" r:id="rId35"/>
    <p:sldId id="688" r:id="rId36"/>
    <p:sldId id="689" r:id="rId37"/>
    <p:sldId id="698" r:id="rId38"/>
    <p:sldId id="691" r:id="rId39"/>
    <p:sldId id="697" r:id="rId40"/>
    <p:sldId id="642" r:id="rId41"/>
    <p:sldId id="645" r:id="rId42"/>
    <p:sldId id="728" r:id="rId43"/>
    <p:sldId id="727" r:id="rId44"/>
    <p:sldId id="646" r:id="rId45"/>
    <p:sldId id="699" r:id="rId46"/>
    <p:sldId id="651" r:id="rId47"/>
    <p:sldId id="652" r:id="rId48"/>
    <p:sldId id="696" r:id="rId49"/>
    <p:sldId id="654" r:id="rId50"/>
    <p:sldId id="655" r:id="rId51"/>
    <p:sldId id="656" r:id="rId52"/>
    <p:sldId id="657" r:id="rId53"/>
    <p:sldId id="658" r:id="rId54"/>
    <p:sldId id="659" r:id="rId55"/>
    <p:sldId id="660" r:id="rId56"/>
    <p:sldId id="661" r:id="rId57"/>
    <p:sldId id="662" r:id="rId58"/>
    <p:sldId id="663" r:id="rId59"/>
    <p:sldId id="664" r:id="rId60"/>
    <p:sldId id="724" r:id="rId61"/>
    <p:sldId id="665" r:id="rId62"/>
    <p:sldId id="666" r:id="rId63"/>
    <p:sldId id="667" r:id="rId64"/>
    <p:sldId id="668" r:id="rId65"/>
    <p:sldId id="725" r:id="rId66"/>
    <p:sldId id="701" r:id="rId67"/>
    <p:sldId id="703" r:id="rId68"/>
    <p:sldId id="704" r:id="rId69"/>
    <p:sldId id="705" r:id="rId70"/>
    <p:sldId id="706" r:id="rId71"/>
    <p:sldId id="707" r:id="rId72"/>
    <p:sldId id="708" r:id="rId73"/>
    <p:sldId id="709" r:id="rId74"/>
    <p:sldId id="710" r:id="rId75"/>
    <p:sldId id="711" r:id="rId76"/>
    <p:sldId id="712" r:id="rId77"/>
    <p:sldId id="713" r:id="rId78"/>
    <p:sldId id="726" r:id="rId79"/>
    <p:sldId id="714" r:id="rId80"/>
    <p:sldId id="715" r:id="rId81"/>
    <p:sldId id="716" r:id="rId82"/>
    <p:sldId id="717" r:id="rId83"/>
    <p:sldId id="718" r:id="rId84"/>
    <p:sldId id="719" r:id="rId85"/>
    <p:sldId id="720" r:id="rId86"/>
    <p:sldId id="721" r:id="rId87"/>
    <p:sldId id="722" r:id="rId88"/>
    <p:sldId id="723" r:id="rId89"/>
    <p:sldId id="585" r:id="rId90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CC"/>
    <a:srgbClr val="485A82"/>
    <a:srgbClr val="FFFF99"/>
    <a:srgbClr val="00FFFF"/>
    <a:srgbClr val="E47100"/>
    <a:srgbClr val="C9D2E3"/>
    <a:srgbClr val="696F87"/>
    <a:srgbClr val="CBA577"/>
    <a:srgbClr val="888886"/>
    <a:srgbClr val="D8BB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37" autoAdjust="0"/>
    <p:restoredTop sz="94609" autoAdjust="0"/>
  </p:normalViewPr>
  <p:slideViewPr>
    <p:cSldViewPr snapToGrid="0" snapToObjects="1">
      <p:cViewPr varScale="1">
        <p:scale>
          <a:sx n="128" d="100"/>
          <a:sy n="128" d="100"/>
        </p:scale>
        <p:origin x="200" y="176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9.xml"/><Relationship Id="rId21" Type="http://schemas.openxmlformats.org/officeDocument/2006/relationships/slide" Target="slides/slide4.xml"/><Relationship Id="rId42" Type="http://schemas.openxmlformats.org/officeDocument/2006/relationships/slide" Target="slides/slide25.xml"/><Relationship Id="rId47" Type="http://schemas.openxmlformats.org/officeDocument/2006/relationships/slide" Target="slides/slide30.xml"/><Relationship Id="rId63" Type="http://schemas.openxmlformats.org/officeDocument/2006/relationships/slide" Target="slides/slide46.xml"/><Relationship Id="rId68" Type="http://schemas.openxmlformats.org/officeDocument/2006/relationships/slide" Target="slides/slide51.xml"/><Relationship Id="rId84" Type="http://schemas.openxmlformats.org/officeDocument/2006/relationships/slide" Target="slides/slide67.xml"/><Relationship Id="rId89" Type="http://schemas.openxmlformats.org/officeDocument/2006/relationships/slide" Target="slides/slide72.xml"/><Relationship Id="rId16" Type="http://schemas.openxmlformats.org/officeDocument/2006/relationships/slideMaster" Target="slideMasters/slideMaster16.xml"/><Relationship Id="rId11" Type="http://schemas.openxmlformats.org/officeDocument/2006/relationships/slideMaster" Target="slideMasters/slideMaster11.xml"/><Relationship Id="rId32" Type="http://schemas.openxmlformats.org/officeDocument/2006/relationships/slide" Target="slides/slide15.xml"/><Relationship Id="rId37" Type="http://schemas.openxmlformats.org/officeDocument/2006/relationships/slide" Target="slides/slide20.xml"/><Relationship Id="rId53" Type="http://schemas.openxmlformats.org/officeDocument/2006/relationships/slide" Target="slides/slide36.xml"/><Relationship Id="rId58" Type="http://schemas.openxmlformats.org/officeDocument/2006/relationships/slide" Target="slides/slide41.xml"/><Relationship Id="rId74" Type="http://schemas.openxmlformats.org/officeDocument/2006/relationships/slide" Target="slides/slide57.xml"/><Relationship Id="rId79" Type="http://schemas.openxmlformats.org/officeDocument/2006/relationships/slide" Target="slides/slide62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73.xml"/><Relationship Id="rId95" Type="http://schemas.openxmlformats.org/officeDocument/2006/relationships/tableStyles" Target="tableStyles.xml"/><Relationship Id="rId22" Type="http://schemas.openxmlformats.org/officeDocument/2006/relationships/slide" Target="slides/slide5.xml"/><Relationship Id="rId27" Type="http://schemas.openxmlformats.org/officeDocument/2006/relationships/slide" Target="slides/slide10.xml"/><Relationship Id="rId43" Type="http://schemas.openxmlformats.org/officeDocument/2006/relationships/slide" Target="slides/slide26.xml"/><Relationship Id="rId48" Type="http://schemas.openxmlformats.org/officeDocument/2006/relationships/slide" Target="slides/slide31.xml"/><Relationship Id="rId64" Type="http://schemas.openxmlformats.org/officeDocument/2006/relationships/slide" Target="slides/slide47.xml"/><Relationship Id="rId69" Type="http://schemas.openxmlformats.org/officeDocument/2006/relationships/slide" Target="slides/slide52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34.xml"/><Relationship Id="rId72" Type="http://schemas.openxmlformats.org/officeDocument/2006/relationships/slide" Target="slides/slide55.xml"/><Relationship Id="rId80" Type="http://schemas.openxmlformats.org/officeDocument/2006/relationships/slide" Target="slides/slide63.xml"/><Relationship Id="rId85" Type="http://schemas.openxmlformats.org/officeDocument/2006/relationships/slide" Target="slides/slide68.xml"/><Relationship Id="rId93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25" Type="http://schemas.openxmlformats.org/officeDocument/2006/relationships/slide" Target="slides/slide8.xml"/><Relationship Id="rId33" Type="http://schemas.openxmlformats.org/officeDocument/2006/relationships/slide" Target="slides/slide16.xml"/><Relationship Id="rId38" Type="http://schemas.openxmlformats.org/officeDocument/2006/relationships/slide" Target="slides/slide21.xml"/><Relationship Id="rId46" Type="http://schemas.openxmlformats.org/officeDocument/2006/relationships/slide" Target="slides/slide29.xml"/><Relationship Id="rId59" Type="http://schemas.openxmlformats.org/officeDocument/2006/relationships/slide" Target="slides/slide42.xml"/><Relationship Id="rId67" Type="http://schemas.openxmlformats.org/officeDocument/2006/relationships/slide" Target="slides/slide50.xml"/><Relationship Id="rId20" Type="http://schemas.openxmlformats.org/officeDocument/2006/relationships/slide" Target="slides/slide3.xml"/><Relationship Id="rId41" Type="http://schemas.openxmlformats.org/officeDocument/2006/relationships/slide" Target="slides/slide24.xml"/><Relationship Id="rId54" Type="http://schemas.openxmlformats.org/officeDocument/2006/relationships/slide" Target="slides/slide37.xml"/><Relationship Id="rId62" Type="http://schemas.openxmlformats.org/officeDocument/2006/relationships/slide" Target="slides/slide45.xml"/><Relationship Id="rId70" Type="http://schemas.openxmlformats.org/officeDocument/2006/relationships/slide" Target="slides/slide53.xml"/><Relationship Id="rId75" Type="http://schemas.openxmlformats.org/officeDocument/2006/relationships/slide" Target="slides/slide58.xml"/><Relationship Id="rId83" Type="http://schemas.openxmlformats.org/officeDocument/2006/relationships/slide" Target="slides/slide66.xml"/><Relationship Id="rId88" Type="http://schemas.openxmlformats.org/officeDocument/2006/relationships/slide" Target="slides/slide71.xml"/><Relationship Id="rId9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Master" Target="slideMasters/slideMaster15.xml"/><Relationship Id="rId23" Type="http://schemas.openxmlformats.org/officeDocument/2006/relationships/slide" Target="slides/slide6.xml"/><Relationship Id="rId28" Type="http://schemas.openxmlformats.org/officeDocument/2006/relationships/slide" Target="slides/slide11.xml"/><Relationship Id="rId36" Type="http://schemas.openxmlformats.org/officeDocument/2006/relationships/slide" Target="slides/slide19.xml"/><Relationship Id="rId49" Type="http://schemas.openxmlformats.org/officeDocument/2006/relationships/slide" Target="slides/slide32.xml"/><Relationship Id="rId57" Type="http://schemas.openxmlformats.org/officeDocument/2006/relationships/slide" Target="slides/slide40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14.xml"/><Relationship Id="rId44" Type="http://schemas.openxmlformats.org/officeDocument/2006/relationships/slide" Target="slides/slide27.xml"/><Relationship Id="rId52" Type="http://schemas.openxmlformats.org/officeDocument/2006/relationships/slide" Target="slides/slide35.xml"/><Relationship Id="rId60" Type="http://schemas.openxmlformats.org/officeDocument/2006/relationships/slide" Target="slides/slide43.xml"/><Relationship Id="rId65" Type="http://schemas.openxmlformats.org/officeDocument/2006/relationships/slide" Target="slides/slide48.xml"/><Relationship Id="rId73" Type="http://schemas.openxmlformats.org/officeDocument/2006/relationships/slide" Target="slides/slide56.xml"/><Relationship Id="rId78" Type="http://schemas.openxmlformats.org/officeDocument/2006/relationships/slide" Target="slides/slide61.xml"/><Relationship Id="rId81" Type="http://schemas.openxmlformats.org/officeDocument/2006/relationships/slide" Target="slides/slide64.xml"/><Relationship Id="rId86" Type="http://schemas.openxmlformats.org/officeDocument/2006/relationships/slide" Target="slides/slide69.xml"/><Relationship Id="rId94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1.xml"/><Relationship Id="rId39" Type="http://schemas.openxmlformats.org/officeDocument/2006/relationships/slide" Target="slides/slide22.xml"/><Relationship Id="rId34" Type="http://schemas.openxmlformats.org/officeDocument/2006/relationships/slide" Target="slides/slide17.xml"/><Relationship Id="rId50" Type="http://schemas.openxmlformats.org/officeDocument/2006/relationships/slide" Target="slides/slide33.xml"/><Relationship Id="rId55" Type="http://schemas.openxmlformats.org/officeDocument/2006/relationships/slide" Target="slides/slide38.xml"/><Relationship Id="rId76" Type="http://schemas.openxmlformats.org/officeDocument/2006/relationships/slide" Target="slides/slide59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54.xml"/><Relationship Id="rId92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12.xml"/><Relationship Id="rId24" Type="http://schemas.openxmlformats.org/officeDocument/2006/relationships/slide" Target="slides/slide7.xml"/><Relationship Id="rId40" Type="http://schemas.openxmlformats.org/officeDocument/2006/relationships/slide" Target="slides/slide23.xml"/><Relationship Id="rId45" Type="http://schemas.openxmlformats.org/officeDocument/2006/relationships/slide" Target="slides/slide28.xml"/><Relationship Id="rId66" Type="http://schemas.openxmlformats.org/officeDocument/2006/relationships/slide" Target="slides/slide49.xml"/><Relationship Id="rId87" Type="http://schemas.openxmlformats.org/officeDocument/2006/relationships/slide" Target="slides/slide70.xml"/><Relationship Id="rId61" Type="http://schemas.openxmlformats.org/officeDocument/2006/relationships/slide" Target="slides/slide44.xml"/><Relationship Id="rId82" Type="http://schemas.openxmlformats.org/officeDocument/2006/relationships/slide" Target="slides/slide65.xml"/><Relationship Id="rId19" Type="http://schemas.openxmlformats.org/officeDocument/2006/relationships/slide" Target="slides/slide2.xml"/><Relationship Id="rId14" Type="http://schemas.openxmlformats.org/officeDocument/2006/relationships/slideMaster" Target="slideMasters/slideMaster14.xml"/><Relationship Id="rId30" Type="http://schemas.openxmlformats.org/officeDocument/2006/relationships/slide" Target="slides/slide13.xml"/><Relationship Id="rId35" Type="http://schemas.openxmlformats.org/officeDocument/2006/relationships/slide" Target="slides/slide18.xml"/><Relationship Id="rId56" Type="http://schemas.openxmlformats.org/officeDocument/2006/relationships/slide" Target="slides/slide39.xml"/><Relationship Id="rId77" Type="http://schemas.openxmlformats.org/officeDocument/2006/relationships/slide" Target="slides/slide6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E0616CEE-67B3-9346-A0D7-11C190EAA314}" type="datetimeFigureOut">
              <a:rPr lang="en-US" smtClean="0"/>
              <a:t>6/14/22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7D7A3018-57DA-FB4C-8D47-8E9E06D56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7494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85" name="Shape 1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881661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F127FF-B20C-4CE4-A5A4-97FB3E45E025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0366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917E86-6680-4B53-9656-7F0692B9266B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2042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7A3018-57DA-FB4C-8D47-8E9E06D568C8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4241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7A3018-57DA-FB4C-8D47-8E9E06D568C8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0373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7A3018-57DA-FB4C-8D47-8E9E06D568C8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7412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7A3018-57DA-FB4C-8D47-8E9E06D568C8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9836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7A3018-57DA-FB4C-8D47-8E9E06D568C8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8633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F127FF-B20C-4CE4-A5A4-97FB3E45E025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5848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F127FF-B20C-4CE4-A5A4-97FB3E45E025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0476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7A3018-57DA-FB4C-8D47-8E9E06D568C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1999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7A3018-57DA-FB4C-8D47-8E9E06D568C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2809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7A3018-57DA-FB4C-8D47-8E9E06D568C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6681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F127FF-B20C-4CE4-A5A4-97FB3E45E025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9439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F127FF-B20C-4CE4-A5A4-97FB3E45E025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904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F127FF-B20C-4CE4-A5A4-97FB3E45E025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8597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503936" y="2743518"/>
            <a:ext cx="11688064" cy="80372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 b="1" i="0" u="heavy" cap="all" baseline="0">
                <a:solidFill>
                  <a:schemeClr val="bg1"/>
                </a:solidFill>
                <a:uFill>
                  <a:solidFill>
                    <a:srgbClr val="E47100"/>
                  </a:solidFill>
                </a:u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457200" indent="0">
              <a:buNone/>
              <a:defRPr b="1" i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>
              <a:buNone/>
              <a:defRPr b="1" i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>
              <a:buNone/>
              <a:defRPr b="1" i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>
              <a:buNone/>
              <a:defRPr b="1" i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</a:lstStyle>
          <a:p>
            <a:pPr lvl="0"/>
            <a:r>
              <a:rPr lang="en-US" dirty="0"/>
              <a:t>OPTIONAL PRESENTATION TITLE</a:t>
            </a:r>
          </a:p>
        </p:txBody>
      </p:sp>
      <p:sp>
        <p:nvSpPr>
          <p:cNvPr id="5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503768" y="3503865"/>
            <a:ext cx="11688189" cy="6385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1" i="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</a:lstStyle>
          <a:p>
            <a:r>
              <a:rPr lang="en-US" b="1" i="0" cap="all" dirty="0">
                <a:uFill>
                  <a:solidFill>
                    <a:srgbClr val="E47100"/>
                  </a:solidFill>
                </a:uFill>
                <a:latin typeface="ITC Franklin Gothic Std Heavy" charset="0"/>
                <a:ea typeface="ITC Franklin Gothic Std Heavy" charset="0"/>
                <a:cs typeface="ITC Franklin Gothic Std Heavy" charset="0"/>
              </a:rPr>
              <a:t> OPTIONAL AUTHOR NAME</a:t>
            </a:r>
          </a:p>
        </p:txBody>
      </p:sp>
    </p:spTree>
    <p:extLst>
      <p:ext uri="{BB962C8B-B14F-4D97-AF65-F5344CB8AC3E}">
        <p14:creationId xmlns:p14="http://schemas.microsoft.com/office/powerpoint/2010/main" val="990211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DC120-2DB6-45F0-874D-D43FFD5A86F3}" type="datetimeFigureOut">
              <a:rPr lang="en-US" smtClean="0"/>
              <a:t>6/14/22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9B3E9-DF65-4256-B73D-3E21B82AFD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800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DC120-2DB6-45F0-874D-D43FFD5A86F3}" type="datetimeFigureOut">
              <a:rPr lang="en-US" smtClean="0"/>
              <a:t>6/14/22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9B3E9-DF65-4256-B73D-3E21B82AFD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44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DC120-2DB6-45F0-874D-D43FFD5A86F3}" type="datetimeFigureOut">
              <a:rPr lang="en-US" smtClean="0"/>
              <a:t>6/14/22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9B3E9-DF65-4256-B73D-3E21B82AFD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125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DC120-2DB6-45F0-874D-D43FFD5A86F3}" type="datetimeFigureOut">
              <a:rPr lang="en-US" smtClean="0"/>
              <a:t>6/14/22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9B3E9-DF65-4256-B73D-3E21B82AFD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45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DC120-2DB6-45F0-874D-D43FFD5A86F3}" type="datetimeFigureOut">
              <a:rPr lang="en-US" smtClean="0"/>
              <a:t>6/14/22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9B3E9-DF65-4256-B73D-3E21B82AFD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334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DC120-2DB6-45F0-874D-D43FFD5A86F3}" type="datetimeFigureOut">
              <a:rPr lang="en-US" smtClean="0"/>
              <a:t>6/14/22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9B3E9-DF65-4256-B73D-3E21B82AFD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790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DC120-2DB6-45F0-874D-D43FFD5A86F3}" type="datetimeFigureOut">
              <a:rPr lang="en-US" smtClean="0"/>
              <a:t>6/14/22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9B3E9-DF65-4256-B73D-3E21B82AFD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808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DC120-2DB6-45F0-874D-D43FFD5A86F3}" type="datetimeFigureOut">
              <a:rPr lang="en-US" smtClean="0"/>
              <a:t>6/14/22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9B3E9-DF65-4256-B73D-3E21B82AFD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404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DC120-2DB6-45F0-874D-D43FFD5A86F3}" type="datetimeFigureOut">
              <a:rPr lang="en-US" smtClean="0"/>
              <a:t>6/14/22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9B3E9-DF65-4256-B73D-3E21B82AFD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954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87681" y="3130917"/>
            <a:ext cx="11704320" cy="73183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 b="1" i="0" u="heavy" baseline="0">
                <a:solidFill>
                  <a:srgbClr val="222C4B"/>
                </a:solidFill>
                <a:uFill>
                  <a:solidFill>
                    <a:srgbClr val="E47100"/>
                  </a:solidFill>
                </a:u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457200" indent="0" algn="ctr">
              <a:buNone/>
              <a:defRPr b="1" i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 algn="ctr">
              <a:buNone/>
              <a:defRPr b="1" i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 algn="ctr">
              <a:buNone/>
              <a:defRPr b="1" i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 algn="ctr">
              <a:buNone/>
              <a:defRPr b="1" i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</a:lstStyle>
          <a:p>
            <a:pPr lvl="0"/>
            <a:r>
              <a:rPr lang="en-US" dirty="0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1984677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87681" y="3130917"/>
            <a:ext cx="11704320" cy="73183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 b="1" i="0" u="heavy" baseline="0">
                <a:solidFill>
                  <a:srgbClr val="222C4B"/>
                </a:solidFill>
                <a:uFill>
                  <a:solidFill>
                    <a:srgbClr val="E47100"/>
                  </a:solidFill>
                </a:u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457200" indent="0" algn="ctr">
              <a:buNone/>
              <a:defRPr b="1" i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 algn="ctr">
              <a:buNone/>
              <a:defRPr b="1" i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 algn="ctr">
              <a:buNone/>
              <a:defRPr b="1" i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 algn="ctr">
              <a:buNone/>
              <a:defRPr b="1" i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</a:lstStyle>
          <a:p>
            <a:pPr lvl="0"/>
            <a:r>
              <a:rPr lang="en-US" dirty="0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1456525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982CD-8495-6749-84DA-57271B7206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7620" y="365126"/>
            <a:ext cx="9604917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77C8CF-A43C-9F4D-81FE-1B13F8C0291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0" y="1851026"/>
            <a:ext cx="10515600" cy="45497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915384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371601"/>
            <a:ext cx="104648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505200"/>
            <a:ext cx="85344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A432C8-69A7-458B-9684-2BFA64B31948}" type="datetime2">
              <a:rPr lang="en-US" smtClean="0"/>
              <a:t>Tuesday, June 14,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914400" y="3398520"/>
            <a:ext cx="104648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 userDrawn="1"/>
        </p:nvSpPr>
        <p:spPr>
          <a:xfrm>
            <a:off x="9251576" y="6145306"/>
            <a:ext cx="2940424" cy="7126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125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6A3A3-94A6-4E5B-AF39-173ACA3E61CC}" type="datetime2">
              <a:rPr lang="en-US" smtClean="0"/>
              <a:t>Tuesday, June 14,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489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D4847-11EF-4466-A8AD-85CDB7B49118}" type="datetime2">
              <a:rPr lang="en-US" smtClean="0"/>
              <a:t>Tuesday, June 14, 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588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>
            <a:spLocks noGrp="1"/>
          </p:cNvSpPr>
          <p:nvPr>
            <p:ph type="sldNum" idx="12"/>
          </p:nvPr>
        </p:nvSpPr>
        <p:spPr>
          <a:xfrm>
            <a:off x="11296614" y="6217621"/>
            <a:ext cx="731599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25842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/>
        </p:nvSpPr>
        <p:spPr>
          <a:xfrm>
            <a:off x="0" y="6727600"/>
            <a:ext cx="12192000" cy="13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sz="1800"/>
          </a:p>
        </p:txBody>
      </p:sp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415607" y="421237"/>
            <a:ext cx="11360799" cy="11083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415607" y="1633633"/>
            <a:ext cx="11360799" cy="44720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sldNum" idx="12"/>
          </p:nvPr>
        </p:nvSpPr>
        <p:spPr>
          <a:xfrm>
            <a:off x="11296614" y="6217621"/>
            <a:ext cx="731599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790599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/>
          <p:nvPr/>
        </p:nvSpPr>
        <p:spPr>
          <a:xfrm>
            <a:off x="6096000" y="-32"/>
            <a:ext cx="6096000" cy="685799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sz="1800"/>
          </a:p>
        </p:txBody>
      </p:sp>
      <p:sp>
        <p:nvSpPr>
          <p:cNvPr id="43" name="Shape 43"/>
          <p:cNvSpPr txBox="1">
            <a:spLocks noGrp="1"/>
          </p:cNvSpPr>
          <p:nvPr>
            <p:ph type="title"/>
          </p:nvPr>
        </p:nvSpPr>
        <p:spPr>
          <a:xfrm>
            <a:off x="354002" y="1239038"/>
            <a:ext cx="5393597" cy="23815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1pPr>
            <a:lvl2pPr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2pPr>
            <a:lvl3pPr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3pPr>
            <a:lvl4pPr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4pPr>
            <a:lvl5pPr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5pPr>
            <a:lvl6pPr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6pPr>
            <a:lvl7pPr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7pPr>
            <a:lvl8pPr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8pPr>
            <a:lvl9pPr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subTitle" idx="1"/>
          </p:nvPr>
        </p:nvSpPr>
        <p:spPr>
          <a:xfrm>
            <a:off x="354002" y="3692003"/>
            <a:ext cx="5393597" cy="20987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body" idx="2"/>
          </p:nvPr>
        </p:nvSpPr>
        <p:spPr>
          <a:xfrm>
            <a:off x="6586006" y="965604"/>
            <a:ext cx="5116001" cy="49267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sldNum" idx="12"/>
          </p:nvPr>
        </p:nvSpPr>
        <p:spPr>
          <a:xfrm>
            <a:off x="11296614" y="6217621"/>
            <a:ext cx="731599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 smtClean="0">
                <a:solidFill>
                  <a:schemeClr val="lt1"/>
                </a:solidFill>
              </a:rPr>
              <a:pPr/>
              <a:t>‹#›</a:t>
            </a:fld>
            <a:endParaRPr lang="en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9805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4"/>
          <p:cNvSpPr>
            <a:spLocks noGrp="1"/>
          </p:cNvSpPr>
          <p:nvPr>
            <p:ph type="body" sz="quarter" idx="10" hasCustomPrompt="1"/>
          </p:nvPr>
        </p:nvSpPr>
        <p:spPr>
          <a:xfrm>
            <a:off x="2389718" y="6132513"/>
            <a:ext cx="8667167" cy="2921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050" b="1" i="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457200" indent="0" algn="l">
              <a:buNone/>
              <a:defRPr sz="1050" b="1" i="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 algn="l">
              <a:buNone/>
              <a:defRPr sz="1050" b="1" i="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 algn="l">
              <a:buNone/>
              <a:defRPr sz="1050" b="1" i="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 algn="l">
              <a:buNone/>
              <a:defRPr sz="1050" b="1" i="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</a:lstStyle>
          <a:p>
            <a:pPr lvl="0"/>
            <a:r>
              <a:rPr lang="en-US"/>
              <a:t>Entity name / date</a:t>
            </a:r>
            <a:endParaRPr lang="en-US" dirty="0"/>
          </a:p>
        </p:txBody>
      </p:sp>
      <p:sp>
        <p:nvSpPr>
          <p:cNvPr id="6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2389717" y="2267713"/>
            <a:ext cx="8667167" cy="2645664"/>
          </a:xfrm>
          <a:prstGeom prst="rect">
            <a:avLst/>
          </a:prstGeom>
        </p:spPr>
        <p:txBody>
          <a:bodyPr/>
          <a:lstStyle>
            <a:lvl1pPr marL="457200" marR="0" indent="-457200" algn="l" defTabSz="914400" rtl="0" eaLnBrk="1" fontAlgn="auto" latinLnBrk="0" hangingPunct="1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 sz="1400" b="1" i="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800100" indent="-342900" algn="l">
              <a:buFont typeface="Arial" charset="0"/>
              <a:buChar char="•"/>
              <a:defRPr sz="1500" b="1" i="0" cap="all" baseline="0">
                <a:solidFill>
                  <a:schemeClr val="bg1"/>
                </a:solidFill>
                <a:latin typeface="ITC Franklin Gothic Std Demi" charset="0"/>
                <a:ea typeface="ITC Franklin Gothic Std Demi" charset="0"/>
                <a:cs typeface="ITC Franklin Gothic Std Demi" charset="0"/>
              </a:defRPr>
            </a:lvl2pPr>
            <a:lvl3pPr marL="1257300" indent="-342900" algn="l">
              <a:buFont typeface="Arial" charset="0"/>
              <a:buChar char="•"/>
              <a:defRPr sz="1500" b="1" i="0" cap="all" baseline="0">
                <a:solidFill>
                  <a:schemeClr val="bg1"/>
                </a:solidFill>
                <a:latin typeface="ITC Franklin Gothic Std Demi" charset="0"/>
                <a:ea typeface="ITC Franklin Gothic Std Demi" charset="0"/>
                <a:cs typeface="ITC Franklin Gothic Std Demi" charset="0"/>
              </a:defRPr>
            </a:lvl3pPr>
            <a:lvl4pPr marL="1657350" indent="-285750" algn="l">
              <a:buFont typeface="Arial" charset="0"/>
              <a:buChar char="•"/>
              <a:defRPr sz="1500" b="1" i="0" cap="all" baseline="0">
                <a:solidFill>
                  <a:schemeClr val="bg1"/>
                </a:solidFill>
                <a:latin typeface="ITC Franklin Gothic Std Demi" charset="0"/>
                <a:ea typeface="ITC Franklin Gothic Std Demi" charset="0"/>
                <a:cs typeface="ITC Franklin Gothic Std Demi" charset="0"/>
              </a:defRPr>
            </a:lvl4pPr>
            <a:lvl5pPr marL="2114550" indent="-285750" algn="l">
              <a:buFont typeface="Arial" charset="0"/>
              <a:buChar char="•"/>
              <a:defRPr sz="1500" b="1" i="0" cap="all" baseline="0">
                <a:solidFill>
                  <a:schemeClr val="bg1"/>
                </a:solidFill>
                <a:latin typeface="ITC Franklin Gothic Std Demi" charset="0"/>
                <a:ea typeface="ITC Franklin Gothic Std Demi" charset="0"/>
                <a:cs typeface="ITC Franklin Gothic Std Demi" charset="0"/>
              </a:defRPr>
            </a:lvl5pPr>
          </a:lstStyle>
          <a:p>
            <a:pPr lvl="0"/>
            <a:r>
              <a:rPr lang="en-US" dirty="0"/>
              <a:t>Item 01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Item 02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Item 03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Item 04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Item 05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Item 06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Item 07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Item 08</a:t>
            </a:r>
          </a:p>
        </p:txBody>
      </p:sp>
      <p:sp>
        <p:nvSpPr>
          <p:cNvPr id="7" name="Text Placeholder 14"/>
          <p:cNvSpPr>
            <a:spLocks noGrp="1"/>
          </p:cNvSpPr>
          <p:nvPr>
            <p:ph type="body" sz="quarter" idx="12" hasCustomPrompt="1"/>
          </p:nvPr>
        </p:nvSpPr>
        <p:spPr>
          <a:xfrm>
            <a:off x="2389718" y="736600"/>
            <a:ext cx="8667167" cy="83616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3600" b="1" i="0" u="heavy" cap="all" baseline="0">
                <a:solidFill>
                  <a:schemeClr val="bg1"/>
                </a:solidFill>
                <a:uFill>
                  <a:solidFill>
                    <a:srgbClr val="E47100"/>
                  </a:solidFill>
                </a:u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457200" indent="0" algn="l">
              <a:buNone/>
              <a:defRPr sz="1050" b="1" i="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 algn="l">
              <a:buNone/>
              <a:defRPr sz="1050" b="1" i="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 algn="l">
              <a:buNone/>
              <a:defRPr sz="1050" b="1" i="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 algn="l">
              <a:buNone/>
              <a:defRPr sz="1050" b="1" i="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</a:lstStyle>
          <a:p>
            <a:pPr lvl="0"/>
            <a:r>
              <a:rPr lang="en-US" dirty="0"/>
              <a:t>CONTENTS</a:t>
            </a:r>
          </a:p>
        </p:txBody>
      </p:sp>
    </p:spTree>
    <p:extLst>
      <p:ext uri="{BB962C8B-B14F-4D97-AF65-F5344CB8AC3E}">
        <p14:creationId xmlns:p14="http://schemas.microsoft.com/office/powerpoint/2010/main" val="1018868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503937" y="2315582"/>
            <a:ext cx="11183568" cy="146291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4572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</a:lstStyle>
          <a:p>
            <a:pPr lvl="0"/>
            <a:r>
              <a:rPr lang="en-US" dirty="0"/>
              <a:t>“A short statement or quote HERE”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03937" y="4181013"/>
            <a:ext cx="11183568" cy="18377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4572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</a:lstStyle>
          <a:p>
            <a:pPr lvl="0"/>
            <a:r>
              <a:rPr lang="en-US" dirty="0"/>
              <a:t>- Optional author name here</a:t>
            </a:r>
          </a:p>
        </p:txBody>
      </p:sp>
    </p:spTree>
    <p:extLst>
      <p:ext uri="{BB962C8B-B14F-4D97-AF65-F5344CB8AC3E}">
        <p14:creationId xmlns:p14="http://schemas.microsoft.com/office/powerpoint/2010/main" val="10835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399738" y="6325849"/>
            <a:ext cx="6195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DF89984-315D-5249-A3B2-2A86EBE4D914}" type="slidenum">
              <a:rPr lang="en-US" sz="1600" b="1" i="0" smtClean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rPr>
              <a:t>‹#›</a:t>
            </a:fld>
            <a:endParaRPr lang="en-US" sz="1600" b="1" i="0" dirty="0">
              <a:solidFill>
                <a:schemeClr val="bg1"/>
              </a:solidFill>
              <a:latin typeface="ITC Franklin Gothic Std Heavy" charset="0"/>
              <a:ea typeface="ITC Franklin Gothic Std Heavy" charset="0"/>
              <a:cs typeface="ITC Franklin Gothic Std Heavy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0847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371601"/>
            <a:ext cx="104648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505200"/>
            <a:ext cx="85344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A432C8-69A7-458B-9684-2BFA64B31948}" type="datetime2">
              <a:rPr lang="en-US" smtClean="0"/>
              <a:t>Tuesday, June 14, 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774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 List Singl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520193" y="1221392"/>
            <a:ext cx="11146291" cy="42452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200" b="1" i="0" u="heavy" cap="all" baseline="0">
                <a:solidFill>
                  <a:srgbClr val="222C4B"/>
                </a:solidFill>
                <a:uFill>
                  <a:solidFill>
                    <a:srgbClr val="E47100"/>
                  </a:solidFill>
                </a:u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457200" indent="0" algn="ctr">
              <a:buNone/>
              <a:defRPr sz="3200" b="1" i="0" cap="all" baseline="0"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 algn="ctr">
              <a:buNone/>
              <a:defRPr sz="3200" b="1" i="0" cap="all" baseline="0"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 algn="ctr">
              <a:buNone/>
              <a:defRPr sz="3200" b="1" i="0" cap="all" baseline="0"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 algn="ctr">
              <a:buNone/>
              <a:defRPr sz="3200" b="1" i="0" cap="all" baseline="0"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</a:lstStyle>
          <a:p>
            <a:pPr lvl="0"/>
            <a:r>
              <a:rPr lang="en-US" dirty="0"/>
              <a:t>Main title here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517019" y="2784821"/>
            <a:ext cx="3576320" cy="1379440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3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 sz="16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4572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</a:lstStyle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List item 01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List item 02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List item 03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List item 04</a:t>
            </a:r>
          </a:p>
          <a:p>
            <a:pPr lvl="0"/>
            <a:endParaRPr lang="en-US" dirty="0"/>
          </a:p>
        </p:txBody>
      </p:sp>
      <p:sp>
        <p:nvSpPr>
          <p:cNvPr id="5" name="TextBox 4"/>
          <p:cNvSpPr txBox="1"/>
          <p:nvPr userDrawn="1"/>
        </p:nvSpPr>
        <p:spPr>
          <a:xfrm>
            <a:off x="399738" y="6325849"/>
            <a:ext cx="6195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DF89984-315D-5249-A3B2-2A86EBE4D914}" type="slidenum">
              <a:rPr lang="en-US" sz="1600" b="1" i="0" smtClean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rPr>
              <a:t>‹#›</a:t>
            </a:fld>
            <a:endParaRPr lang="en-US" sz="1600" b="1" i="0" dirty="0">
              <a:solidFill>
                <a:schemeClr val="bg1"/>
              </a:solidFill>
              <a:latin typeface="ITC Franklin Gothic Std Heavy" charset="0"/>
              <a:ea typeface="ITC Franklin Gothic Std Heavy" charset="0"/>
              <a:cs typeface="ITC Franklin Gothic Std Heavy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204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 List Doubl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6971047" y="2779776"/>
            <a:ext cx="3576320" cy="1379440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3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 sz="16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4572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</a:lstStyle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List item 01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List item 02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List item 03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List item 04</a:t>
            </a:r>
          </a:p>
          <a:p>
            <a:pPr lvl="0"/>
            <a:endParaRPr lang="en-US" dirty="0"/>
          </a:p>
        </p:txBody>
      </p:sp>
      <p:sp>
        <p:nvSpPr>
          <p:cNvPr id="3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520193" y="1221392"/>
            <a:ext cx="11146291" cy="42452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200" b="1" i="0" u="heavy" cap="all" baseline="0">
                <a:solidFill>
                  <a:srgbClr val="222C4B"/>
                </a:solidFill>
                <a:uFill>
                  <a:solidFill>
                    <a:srgbClr val="E47100"/>
                  </a:solidFill>
                </a:u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457200" indent="0" algn="ctr">
              <a:buNone/>
              <a:defRPr sz="3200" b="1" i="0" cap="all" baseline="0"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 algn="ctr">
              <a:buNone/>
              <a:defRPr sz="3200" b="1" i="0" cap="all" baseline="0"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 algn="ctr">
              <a:buNone/>
              <a:defRPr sz="3200" b="1" i="0" cap="all" baseline="0"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 algn="ctr">
              <a:buNone/>
              <a:defRPr sz="3200" b="1" i="0" cap="all" baseline="0"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</a:lstStyle>
          <a:p>
            <a:pPr lvl="0"/>
            <a:r>
              <a:rPr lang="en-US" dirty="0"/>
              <a:t>Main title here</a:t>
            </a:r>
          </a:p>
        </p:txBody>
      </p:sp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517019" y="2784821"/>
            <a:ext cx="3576320" cy="1379440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3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 sz="16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4572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</a:lstStyle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List item 01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List item 02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List item 03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List item 04</a:t>
            </a:r>
          </a:p>
          <a:p>
            <a:pPr lvl="0"/>
            <a:endParaRPr lang="en-US" dirty="0"/>
          </a:p>
        </p:txBody>
      </p:sp>
      <p:sp>
        <p:nvSpPr>
          <p:cNvPr id="5" name="TextBox 4"/>
          <p:cNvSpPr txBox="1"/>
          <p:nvPr userDrawn="1"/>
        </p:nvSpPr>
        <p:spPr>
          <a:xfrm>
            <a:off x="399738" y="6325849"/>
            <a:ext cx="6195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DF89984-315D-5249-A3B2-2A86EBE4D914}" type="slidenum">
              <a:rPr lang="en-US" sz="1600" b="1" i="0" smtClean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rPr>
              <a:t>‹#›</a:t>
            </a:fld>
            <a:endParaRPr lang="en-US" sz="1600" b="1" i="0" dirty="0">
              <a:solidFill>
                <a:schemeClr val="bg1"/>
              </a:solidFill>
              <a:latin typeface="ITC Franklin Gothic Std Heavy" charset="0"/>
              <a:ea typeface="ITC Franklin Gothic Std Heavy" charset="0"/>
              <a:cs typeface="ITC Franklin Gothic Std Heavy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6417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404F86-5829-9249-BA04-EE100DF9E4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45905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FA3C1-8B12-2B4C-8199-EA1D4EA6B2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50E878-447C-074F-A81D-E91D56A950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FA503C-7B2A-B545-B61C-66E9B2DAB3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630F8-C934-CB4D-9D27-75DBC765FCDD}" type="datetimeFigureOut">
              <a:rPr lang="en-US" smtClean="0"/>
              <a:t>6/14/22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9BB06B-9FC7-3B4A-B29B-08598C1B95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AF2A06-EEBC-8E44-8595-12E676799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5C45A-D6E9-7B4D-B9DD-497B35895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785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3D658-264C-DB4A-BC6A-219974CE3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F08EDD-228D-0345-BD98-C099AF9687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E62B2E-A53D-3C44-92C6-599604B0C3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630F8-C934-CB4D-9D27-75DBC765FCDD}" type="datetimeFigureOut">
              <a:rPr lang="en-US" smtClean="0"/>
              <a:t>6/14/22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90973A-8995-A846-B709-0F2AFA480B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65F47C-FDF1-794D-A75E-57F9F265E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5C45A-D6E9-7B4D-B9DD-497B35895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537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2DB38B-9BF6-9D4F-9808-D36E8EE0FC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ABD74E-634F-C448-BCA1-4A2719F3D0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9BD1AD-911E-FC4D-B0AA-2DDDFCC375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630F8-C934-CB4D-9D27-75DBC765FCDD}" type="datetimeFigureOut">
              <a:rPr lang="en-US" smtClean="0"/>
              <a:t>6/14/22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0CAE79-8D66-504F-8B4C-FD363DA4CA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52D08B-6F42-4447-A303-202274B875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5C45A-D6E9-7B4D-B9DD-497B35895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371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D9E53-04CA-214B-B2DC-745D4B1A4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A4FC05-17C2-174A-B353-F7554D416B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5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13B345-B4B5-2141-9DB4-285197391A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7600" y="1825625"/>
            <a:ext cx="515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17209D-6849-E44F-910F-9CF46D7C30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630F8-C934-CB4D-9D27-75DBC765FCDD}" type="datetimeFigureOut">
              <a:rPr lang="en-US" smtClean="0"/>
              <a:t>6/14/22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CDF39F-71CD-BF4B-A93A-44339651CD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09B241-1DBF-0A43-9A25-22F522C63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5C45A-D6E9-7B4D-B9DD-497B35895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329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C21F4F-C60E-0E41-850C-E522AC7341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892A7D-1965-0E44-A99B-24C57277BB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DB6DE6-FE32-8845-AD6B-0528888BA1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0BD1A65-0A5D-D246-B68C-254C28F5807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DA7DD6A-7DB7-EA49-ABE7-6B1830BD0C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A037CE6-AD82-8F4F-B786-1552A2D015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630F8-C934-CB4D-9D27-75DBC765FCDD}" type="datetimeFigureOut">
              <a:rPr lang="en-US" smtClean="0"/>
              <a:t>6/14/22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0495961-39DA-5C44-9D00-AF78BCA760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0B3DF48-E38D-D04D-82E1-9A97995DE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5C45A-D6E9-7B4D-B9DD-497B35895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217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1872D4-39A6-A246-B3D2-AF327ECBEC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5FB59D2-7490-0442-A264-66B33211BD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630F8-C934-CB4D-9D27-75DBC765FCDD}" type="datetimeFigureOut">
              <a:rPr lang="en-US" smtClean="0"/>
              <a:t>6/14/22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82D6FA-28B3-8945-90AD-95A154ABAD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3AB13A-9EB8-9245-AF86-13035F7F0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5C45A-D6E9-7B4D-B9DD-497B35895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951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3FDFC1-EF63-754B-8738-E506099FF3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630F8-C934-CB4D-9D27-75DBC765FCDD}" type="datetimeFigureOut">
              <a:rPr lang="en-US" smtClean="0"/>
              <a:t>6/14/22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898EF82-461B-2848-AD50-83ECBABEA2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5012BE-B265-4044-B7CB-9FFEC66BA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5C45A-D6E9-7B4D-B9DD-497B35895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887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6A3A3-94A6-4E5B-AF39-173ACA3E61CC}" type="datetime2">
              <a:rPr lang="en-US" smtClean="0"/>
              <a:t>Tuesday, June 14,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895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77A84-A8A3-DB4C-A3BA-A4552C99E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049B3D-B34C-CD47-AC85-A34B873E33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AA6204-8BFD-F241-9475-3021112EE9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DDFB2F-46F0-B248-8F7E-6886FAB13C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630F8-C934-CB4D-9D27-75DBC765FCDD}" type="datetimeFigureOut">
              <a:rPr lang="en-US" smtClean="0"/>
              <a:t>6/14/22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46F5D6-238A-1E42-9084-97DCCE3EB4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3A5E38-55F7-2444-8CAB-E6DF29070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5C45A-D6E9-7B4D-B9DD-497B35895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563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1C83E4-7E39-1040-9729-F40F45AB7E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EB37D2A-B965-4548-A874-54FBDE79C65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8200E7-88AE-C64E-8E28-7B9B874655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0FBFD1-5B84-C14A-A949-3696516CB1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630F8-C934-CB4D-9D27-75DBC765FCDD}" type="datetimeFigureOut">
              <a:rPr lang="en-US" smtClean="0"/>
              <a:t>6/14/22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DED03E-915B-AC4B-B6E9-4F96989B3F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3F7E53-EB66-1148-A5A4-DBB7AA034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5C45A-D6E9-7B4D-B9DD-497B35895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39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9C6AFB-A44D-4D48-9CCF-E7602EF73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DA5D0B-D1C5-E247-ADC0-ACF4AE70EB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3E98C0-1D23-0F43-9A0D-843DC8666E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630F8-C934-CB4D-9D27-75DBC765FCDD}" type="datetimeFigureOut">
              <a:rPr lang="en-US" smtClean="0"/>
              <a:t>6/14/22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41AB42-F062-C74D-9D03-948D927F52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97CA66-8416-DA48-93E7-303CDA865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5C45A-D6E9-7B4D-B9DD-497B35895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9192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075F0D-2F52-E941-9F03-276D5136A68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A1BB885-374C-6E4F-8CB3-EA1AEE9E68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6835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59146F-80BF-0F41-A830-C1FA44CF36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630F8-C934-CB4D-9D27-75DBC765FCDD}" type="datetimeFigureOut">
              <a:rPr lang="en-US" smtClean="0"/>
              <a:t>6/14/22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F2CD61-4F6A-AA4D-8105-97D69019FB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716010-8E1C-D24C-9482-9AF16430A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5C45A-D6E9-7B4D-B9DD-497B35895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427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1187501" y="2420939"/>
            <a:ext cx="4761353" cy="2632075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Suspendisse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potenti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. Nunc vitae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neque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et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purus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tincidunt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bibendum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vitae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sollicitudin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urna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.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Cras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eros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dolor,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finibus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in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risus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etus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,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hendrerit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porta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augue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.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Suspendisse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com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turpis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nec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vulputate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vehicula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. Nunc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commodo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leo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justo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cursus,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vel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ultricies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odio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varius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.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Quisquety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pharetra dolor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eu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aliquam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sagittis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.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Aliquam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neque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massa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,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ornare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at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commodo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sit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amet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, un semper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sed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erat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.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Suspendisse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rhoncus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,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nunc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vitae dictum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pretium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, libero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purus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convallis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tortor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,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eget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.</a:t>
            </a:r>
            <a:endParaRPr lang="en-US" sz="1400" b="0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ITC Franklin Gothic Std Book" charset="0"/>
              <a:ea typeface="ITC Franklin Gothic Std Book" charset="0"/>
              <a:cs typeface="ITC Franklin Gothic Std Book" charset="0"/>
            </a:endParaRPr>
          </a:p>
          <a:p>
            <a:pPr lvl="0"/>
            <a:endParaRPr lang="en-US" dirty="0"/>
          </a:p>
        </p:txBody>
      </p:sp>
      <p:sp>
        <p:nvSpPr>
          <p:cNvPr id="4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520193" y="1221392"/>
            <a:ext cx="11146291" cy="42452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200" b="1" i="0" u="heavy" cap="all" baseline="0">
                <a:solidFill>
                  <a:srgbClr val="222C4B"/>
                </a:solidFill>
                <a:uFill>
                  <a:solidFill>
                    <a:srgbClr val="E47100"/>
                  </a:solidFill>
                </a:u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457200" indent="0" algn="ctr">
              <a:buNone/>
              <a:defRPr sz="3200" b="1" i="0" cap="all" baseline="0"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 algn="ctr">
              <a:buNone/>
              <a:defRPr sz="3200" b="1" i="0" cap="all" baseline="0"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 algn="ctr">
              <a:buNone/>
              <a:defRPr sz="3200" b="1" i="0" cap="all" baseline="0"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 algn="ctr">
              <a:buNone/>
              <a:defRPr sz="3200" b="1" i="0" cap="all" baseline="0"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</a:lstStyle>
          <a:p>
            <a:pPr lvl="0"/>
            <a:r>
              <a:rPr lang="en-US" dirty="0"/>
              <a:t>Main title here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399738" y="6325849"/>
            <a:ext cx="6195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DF89984-315D-5249-A3B2-2A86EBE4D914}" type="slidenum">
              <a:rPr lang="en-US" sz="1600" b="1" i="0" smtClean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rPr>
              <a:t>‹#›</a:t>
            </a:fld>
            <a:endParaRPr lang="en-US" sz="1600" b="1" i="0" dirty="0">
              <a:solidFill>
                <a:schemeClr val="bg1"/>
              </a:solidFill>
              <a:latin typeface="ITC Franklin Gothic Std Heavy" charset="0"/>
              <a:ea typeface="ITC Franklin Gothic Std Heavy" charset="0"/>
              <a:cs typeface="ITC Franklin Gothic Std Heavy" charset="0"/>
            </a:endParaRP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6343177" y="2420939"/>
            <a:ext cx="4761353" cy="2632075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Suspendisse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potenti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. Nunc vitae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neque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et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purus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tincidunt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bibendum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vitae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sollicitudin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urna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.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Cras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eros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dolor,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finibus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in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risus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etus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,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hendrerit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porta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augue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.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Suspendisse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com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turpis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nec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vulputate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vehicula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. Nunc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commodo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leo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justo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cursus,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vel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ultricies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odio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varius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.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Quisquety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pharetra dolor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eu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aliquam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sagittis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.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Aliquam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neque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massa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,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ornare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at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commodo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sit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amet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, un semper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sed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erat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.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Suspendisse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rhoncus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,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nunc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vitae dictum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pretium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, libero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purus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convallis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tortor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,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eget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.</a:t>
            </a:r>
            <a:endParaRPr lang="en-US" sz="1400" b="0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ITC Franklin Gothic Std Book" charset="0"/>
              <a:ea typeface="ITC Franklin Gothic Std Book" charset="0"/>
              <a:cs typeface="ITC Franklin Gothic Std Book" charset="0"/>
            </a:endParaRP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9173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Hierarc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2"/>
          <p:cNvSpPr>
            <a:spLocks noGrp="1"/>
          </p:cNvSpPr>
          <p:nvPr>
            <p:ph type="body" sz="quarter" idx="11"/>
          </p:nvPr>
        </p:nvSpPr>
        <p:spPr>
          <a:xfrm>
            <a:off x="2696089" y="2597277"/>
            <a:ext cx="6794500" cy="22304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520193" y="1221392"/>
            <a:ext cx="11146291" cy="42452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200" b="1" i="0" u="heavy" cap="all" baseline="0">
                <a:solidFill>
                  <a:srgbClr val="222C4B"/>
                </a:solidFill>
                <a:uFill>
                  <a:solidFill>
                    <a:srgbClr val="E47100"/>
                  </a:solidFill>
                </a:u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457200" indent="0" algn="ctr">
              <a:buNone/>
              <a:defRPr sz="3200" b="1" i="0" cap="all" baseline="0"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 algn="ctr">
              <a:buNone/>
              <a:defRPr sz="3200" b="1" i="0" cap="all" baseline="0"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 algn="ctr">
              <a:buNone/>
              <a:defRPr sz="3200" b="1" i="0" cap="all" baseline="0"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 algn="ctr">
              <a:buNone/>
              <a:defRPr sz="3200" b="1" i="0" cap="all" baseline="0"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</a:lstStyle>
          <a:p>
            <a:pPr lvl="0"/>
            <a:r>
              <a:rPr lang="en-US" dirty="0"/>
              <a:t>Main title here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399738" y="6325849"/>
            <a:ext cx="6195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DF89984-315D-5249-A3B2-2A86EBE4D914}" type="slidenum">
              <a:rPr lang="en-US" sz="1600" b="1" i="0" smtClean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rPr>
              <a:t>‹#›</a:t>
            </a:fld>
            <a:endParaRPr lang="en-US" sz="1600" b="1" i="0" dirty="0">
              <a:solidFill>
                <a:schemeClr val="bg1"/>
              </a:solidFill>
              <a:latin typeface="ITC Franklin Gothic Std Heavy" charset="0"/>
              <a:ea typeface="ITC Franklin Gothic Std Heavy" charset="0"/>
              <a:cs typeface="ITC Franklin Gothic Std Heavy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3333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ble Placeholder 13"/>
          <p:cNvSpPr>
            <a:spLocks noGrp="1"/>
          </p:cNvSpPr>
          <p:nvPr>
            <p:ph type="tbl" sz="quarter" idx="11"/>
          </p:nvPr>
        </p:nvSpPr>
        <p:spPr>
          <a:xfrm>
            <a:off x="1282942" y="2112580"/>
            <a:ext cx="9620793" cy="354208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520193" y="1221392"/>
            <a:ext cx="11146291" cy="42452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200" b="1" i="0" u="heavy" cap="all" baseline="0">
                <a:solidFill>
                  <a:srgbClr val="222C4B"/>
                </a:solidFill>
                <a:uFill>
                  <a:solidFill>
                    <a:srgbClr val="E47100"/>
                  </a:solidFill>
                </a:u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457200" indent="0" algn="ctr">
              <a:buNone/>
              <a:defRPr sz="3200" b="1" i="0" cap="all" baseline="0"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 algn="ctr">
              <a:buNone/>
              <a:defRPr sz="3200" b="1" i="0" cap="all" baseline="0"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 algn="ctr">
              <a:buNone/>
              <a:defRPr sz="3200" b="1" i="0" cap="all" baseline="0"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 algn="ctr">
              <a:buNone/>
              <a:defRPr sz="3200" b="1" i="0" cap="all" baseline="0"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</a:lstStyle>
          <a:p>
            <a:pPr lvl="0"/>
            <a:r>
              <a:rPr lang="en-US" dirty="0"/>
              <a:t>Main title here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399738" y="6325849"/>
            <a:ext cx="6195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DF89984-315D-5249-A3B2-2A86EBE4D914}" type="slidenum">
              <a:rPr lang="en-US" sz="1600" b="1" i="0" smtClean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rPr>
              <a:t>‹#›</a:t>
            </a:fld>
            <a:endParaRPr lang="en-US" sz="1600" b="1" i="0" dirty="0">
              <a:solidFill>
                <a:schemeClr val="bg1"/>
              </a:solidFill>
              <a:latin typeface="ITC Franklin Gothic Std Heavy" charset="0"/>
              <a:ea typeface="ITC Franklin Gothic Std Heavy" charset="0"/>
              <a:cs typeface="ITC Franklin Gothic Std Heavy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006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 userDrawn="1"/>
        </p:nvSpPr>
        <p:spPr>
          <a:xfrm>
            <a:off x="399738" y="6325849"/>
            <a:ext cx="6195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DF89984-315D-5249-A3B2-2A86EBE4D914}" type="slidenum">
              <a:rPr lang="en-US" sz="1600" b="1" i="0" smtClean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rPr>
              <a:t>‹#›</a:t>
            </a:fld>
            <a:endParaRPr lang="en-US" sz="1600" b="1" i="0" dirty="0">
              <a:solidFill>
                <a:schemeClr val="bg1"/>
              </a:solidFill>
              <a:latin typeface="ITC Franklin Gothic Std Heavy" charset="0"/>
              <a:ea typeface="ITC Franklin Gothic Std Heavy" charset="0"/>
              <a:cs typeface="ITC Franklin Gothic Std Heavy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9702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arg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399738" y="6325849"/>
            <a:ext cx="6195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DF89984-315D-5249-A3B2-2A86EBE4D914}" type="slidenum">
              <a:rPr lang="en-US" sz="1600" b="1" i="0" smtClean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rPr>
              <a:t>‹#›</a:t>
            </a:fld>
            <a:endParaRPr lang="en-US" sz="1600" b="1" i="0" dirty="0">
              <a:solidFill>
                <a:schemeClr val="bg1"/>
              </a:solidFill>
              <a:latin typeface="ITC Franklin Gothic Std Heavy" charset="0"/>
              <a:ea typeface="ITC Franklin Gothic Std Heavy" charset="0"/>
              <a:cs typeface="ITC Franklin Gothic Std Heavy" charset="0"/>
            </a:endParaRPr>
          </a:p>
        </p:txBody>
      </p:sp>
      <p:sp>
        <p:nvSpPr>
          <p:cNvPr id="3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1"/>
            <a:ext cx="12192000" cy="608647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Drag image here</a:t>
            </a:r>
          </a:p>
        </p:txBody>
      </p:sp>
    </p:spTree>
    <p:extLst>
      <p:ext uri="{BB962C8B-B14F-4D97-AF65-F5344CB8AC3E}">
        <p14:creationId xmlns:p14="http://schemas.microsoft.com/office/powerpoint/2010/main" val="699786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1107713" y="5485231"/>
            <a:ext cx="2701425" cy="233437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4572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</a:lstStyle>
          <a:p>
            <a:pPr lvl="0"/>
            <a:r>
              <a:rPr lang="en-US" dirty="0"/>
              <a:t>Title for image</a:t>
            </a:r>
          </a:p>
          <a:p>
            <a:pPr lvl="0"/>
            <a:endParaRPr lang="en-US" dirty="0"/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1107712" y="5757616"/>
            <a:ext cx="8940179" cy="525675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0" i="0" cap="none" baseline="0">
                <a:solidFill>
                  <a:srgbClr val="222C4B"/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defRPr>
            </a:lvl1pPr>
            <a:lvl2pPr marL="4572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</a:lstStyle>
          <a:p>
            <a:pPr lvl="0"/>
            <a:r>
              <a:rPr lang="en-US" dirty="0"/>
              <a:t>Subtitle and Description for Image </a:t>
            </a:r>
          </a:p>
        </p:txBody>
      </p:sp>
    </p:spTree>
    <p:extLst>
      <p:ext uri="{BB962C8B-B14F-4D97-AF65-F5344CB8AC3E}">
        <p14:creationId xmlns:p14="http://schemas.microsoft.com/office/powerpoint/2010/main" val="1172432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982CD-8495-6749-84DA-57271B7206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9741" y="365126"/>
            <a:ext cx="9604917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77C8CF-A43C-9F4D-81FE-1B13F8C0291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0" y="1851026"/>
            <a:ext cx="10515600" cy="45497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6" name="Picture 2" descr="https://dl.boxcloud.com/api/2.0/internal_files/437370213502/versions/462603515465/representations/png_paged_2048x2048/content/1.png?access_token=1!VLU_a6SmhAhhP3FJY_ESkp2Z0Qto0Oh7mgfg-Mp7066cc95V116BIyKhFwJ0WiI9fv1dAxu9EXKpXK21_leK9vxFii_KQDTNYVrsVm38qgXZY5j2zrUeJH8lYqfW8J2csbmNm4Ewj8EsjnaQzV1uVMbqw-n4_wozYgSlH3USFm4w_9EepqS6i8b_4XKUiwwM6U1gCZme1gMHuHLNDClzzFpHVU9cUNxZBimC7fVd2WhggstiBV7l8wFIbtC0udBtwBJDg2u8wWgp8Mq8pmndfxMfMnMbvdVcbes-5CIqE8h8YgaKXa4KtqS9LY2l6WutNYOnvbOzTgHh9f7t1J4-DIpidufjXPowlhtylJQuOhWSkg-nCa7aH0YOQu0pXoO-Y4dYoLq7Ga8ohfL2q0dw2vukLYClwSNUF-_NtiGoRqhQTcEQlrWJKLdKl92hnT1c9Q9KifjAD0DlJZNJs5JzLYbu3T1QFIXk418r_Hkr4wwp5Gg4y5sFA6_d8qcMyO2EhNLKQB_WOSYjBEvTerG9fVAAQgVaNLpCDHseLVnPTRtaXYXzdRqZYa_T-UR_3K4C&amp;box_client_name=box-content-preview&amp;box_client_version=2.16.0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700"/>
          <a:stretch/>
        </p:blipFill>
        <p:spPr bwMode="auto">
          <a:xfrm>
            <a:off x="8596342" y="5990898"/>
            <a:ext cx="3570430" cy="890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07304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mall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1107713" y="5485231"/>
            <a:ext cx="2701425" cy="233437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4572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</a:lstStyle>
          <a:p>
            <a:pPr lvl="0"/>
            <a:r>
              <a:rPr lang="en-US" dirty="0"/>
              <a:t>Title for image</a:t>
            </a:r>
          </a:p>
          <a:p>
            <a:pPr lvl="0"/>
            <a:endParaRPr lang="en-US" dirty="0"/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1107712" y="5757616"/>
            <a:ext cx="8940179" cy="525675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0" i="0" cap="none" baseline="0">
                <a:solidFill>
                  <a:srgbClr val="222C4B"/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defRPr>
            </a:lvl1pPr>
            <a:lvl2pPr marL="4572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</a:lstStyle>
          <a:p>
            <a:pPr lvl="0"/>
            <a:r>
              <a:rPr lang="en-US" dirty="0"/>
              <a:t>Subtitle and Description for Image </a:t>
            </a:r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1212815" y="902512"/>
            <a:ext cx="9129364" cy="4110922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Drag image here</a:t>
            </a:r>
          </a:p>
        </p:txBody>
      </p:sp>
    </p:spTree>
    <p:extLst>
      <p:ext uri="{BB962C8B-B14F-4D97-AF65-F5344CB8AC3E}">
        <p14:creationId xmlns:p14="http://schemas.microsoft.com/office/powerpoint/2010/main" val="2145058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ttps://dl.boxcloud.com/api/2.0/internal_files/437370213502/versions/462603515465/representations/png_paged_2048x2048/content/1.png?access_token=1!VLU_a6SmhAhhP3FJY_ESkp2Z0Qto0Oh7mgfg-Mp7066cc95V116BIyKhFwJ0WiI9fv1dAxu9EXKpXK21_leK9vxFii_KQDTNYVrsVm38qgXZY5j2zrUeJH8lYqfW8J2csbmNm4Ewj8EsjnaQzV1uVMbqw-n4_wozYgSlH3USFm4w_9EepqS6i8b_4XKUiwwM6U1gCZme1gMHuHLNDClzzFpHVU9cUNxZBimC7fVd2WhggstiBV7l8wFIbtC0udBtwBJDg2u8wWgp8Mq8pmndfxMfMnMbvdVcbes-5CIqE8h8YgaKXa4KtqS9LY2l6WutNYOnvbOzTgHh9f7t1J4-DIpidufjXPowlhtylJQuOhWSkg-nCa7aH0YOQu0pXoO-Y4dYoLq7Ga8ohfL2q0dw2vukLYClwSNUF-_NtiGoRqhQTcEQlrWJKLdKl92hnT1c9Q9KifjAD0DlJZNJs5JzLYbu3T1QFIXk418r_Hkr4wwp5Gg4y5sFA6_d8qcMyO2EhNLKQB_WOSYjBEvTerG9fVAAQgVaNLpCDHseLVnPTRtaXYXzdRqZYa_T-UR_3K4C&amp;box_client_name=box-content-preview&amp;box_client_version=2.16.0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700"/>
          <a:stretch/>
        </p:blipFill>
        <p:spPr bwMode="auto">
          <a:xfrm>
            <a:off x="8596342" y="5959366"/>
            <a:ext cx="3570430" cy="890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06244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87681" y="3130917"/>
            <a:ext cx="11704320" cy="73183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 b="1" i="0" u="heavy" baseline="0">
                <a:solidFill>
                  <a:srgbClr val="222C4B"/>
                </a:solidFill>
                <a:uFill>
                  <a:solidFill>
                    <a:srgbClr val="E47100"/>
                  </a:solidFill>
                </a:u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457200" indent="0" algn="ctr">
              <a:buNone/>
              <a:defRPr b="1" i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 algn="ctr">
              <a:buNone/>
              <a:defRPr b="1" i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 algn="ctr">
              <a:buNone/>
              <a:defRPr b="1" i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 algn="ctr">
              <a:buNone/>
              <a:defRPr b="1" i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</a:lstStyle>
          <a:p>
            <a:pPr lvl="0"/>
            <a:r>
              <a:rPr lang="en-US" dirty="0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1842517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DC120-2DB6-45F0-874D-D43FFD5A86F3}" type="datetimeFigureOut">
              <a:rPr lang="en-US" smtClean="0"/>
              <a:t>6/14/22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9B3E9-DF65-4256-B73D-3E21B82AFD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06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DC120-2DB6-45F0-874D-D43FFD5A86F3}" type="datetimeFigureOut">
              <a:rPr lang="en-US" smtClean="0"/>
              <a:t>6/14/22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9B3E9-DF65-4256-B73D-3E21B82AFD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27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emf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0.xml"/><Relationship Id="rId3" Type="http://schemas.openxmlformats.org/officeDocument/2006/relationships/slideLayout" Target="../slideLayouts/slideLayout35.xml"/><Relationship Id="rId7" Type="http://schemas.openxmlformats.org/officeDocument/2006/relationships/slideLayout" Target="../slideLayouts/slideLayout39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34.xml"/><Relationship Id="rId1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3.xml"/><Relationship Id="rId5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42.xml"/><Relationship Id="rId4" Type="http://schemas.openxmlformats.org/officeDocument/2006/relationships/slideLayout" Target="../slideLayouts/slideLayout36.xml"/><Relationship Id="rId9" Type="http://schemas.openxmlformats.org/officeDocument/2006/relationships/slideLayout" Target="../slideLayouts/slideLayout41.xml"/></Relationships>
</file>

<file path=ppt/slideMasters/_rels/slideMaster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1.xml"/><Relationship Id="rId1" Type="http://schemas.openxmlformats.org/officeDocument/2006/relationships/slideLayout" Target="../slideLayouts/slideLayout44.xml"/><Relationship Id="rId4" Type="http://schemas.openxmlformats.org/officeDocument/2006/relationships/image" Target="../media/image7.png"/></Relationships>
</file>

<file path=ppt/slideMasters/_rels/slideMaster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2.xml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7.png"/></Relationships>
</file>

<file path=ppt/slideMasters/_rels/slideMaster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3.xml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7.png"/></Relationships>
</file>

<file path=ppt/slideMasters/_rels/slideMaster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theme" Target="../theme/theme14.xml"/><Relationship Id="rId1" Type="http://schemas.openxmlformats.org/officeDocument/2006/relationships/slideLayout" Target="../slideLayouts/slideLayout47.xml"/><Relationship Id="rId4" Type="http://schemas.openxmlformats.org/officeDocument/2006/relationships/image" Target="../media/image8.png"/></Relationships>
</file>

<file path=ppt/slideMasters/_rels/slideMaster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theme" Target="../theme/theme15.xml"/><Relationship Id="rId1" Type="http://schemas.openxmlformats.org/officeDocument/2006/relationships/slideLayout" Target="../slideLayouts/slideLayout48.xml"/></Relationships>
</file>

<file path=ppt/slideMasters/_rels/slideMaster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theme" Target="../theme/theme16.xml"/><Relationship Id="rId1" Type="http://schemas.openxmlformats.org/officeDocument/2006/relationships/slideLayout" Target="../slideLayouts/slideLayout49.xml"/></Relationships>
</file>

<file path=ppt/slideMasters/_rels/slideMaster17.xml.rels><?xml version="1.0" encoding="UTF-8" standalone="yes"?>
<Relationships xmlns="http://schemas.openxmlformats.org/package/2006/relationships"><Relationship Id="rId2" Type="http://schemas.openxmlformats.org/officeDocument/2006/relationships/theme" Target="../theme/theme17.xml"/><Relationship Id="rId1" Type="http://schemas.openxmlformats.org/officeDocument/2006/relationships/slideLayout" Target="../slideLayouts/slideLayout50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eg"/><Relationship Id="rId3" Type="http://schemas.openxmlformats.org/officeDocument/2006/relationships/slideLayout" Target="../slideLayouts/slideLayout4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5" Type="http://schemas.openxmlformats.org/officeDocument/2006/relationships/slideLayout" Target="../slideLayouts/slideLayout6.xml"/><Relationship Id="rId4" Type="http://schemas.openxmlformats.org/officeDocument/2006/relationships/slideLayout" Target="../slideLayouts/slideLayout5.xml"/><Relationship Id="rId9" Type="http://schemas.openxmlformats.org/officeDocument/2006/relationships/image" Target="../media/image4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2.xml"/><Relationship Id="rId10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image" Target="../media/image6.png"/><Relationship Id="rId5" Type="http://schemas.openxmlformats.org/officeDocument/2006/relationships/slideLayout" Target="../slideLayouts/slideLayout23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22.xml"/><Relationship Id="rId9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27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28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7.png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7.png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theme" Target="../theme/theme9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5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506859" cy="6858000"/>
          </a:xfrm>
          <a:prstGeom prst="rect">
            <a:avLst/>
          </a:prstGeom>
          <a:solidFill>
            <a:srgbClr val="E47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0"/>
            <a:ext cx="2302933" cy="20574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434628" y="5320171"/>
            <a:ext cx="1829603" cy="86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6565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</p:sldLayoutIdLst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6763553-262C-0A4B-AE73-7E7A285049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CD9E8E-76B3-0641-9560-CEFD78F9D7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EB8E6A-9FFF-374B-AE9A-9C6ED4C389F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7630F8-C934-CB4D-9D27-75DBC765FCDD}" type="datetimeFigureOut">
              <a:rPr lang="en-US" smtClean="0"/>
              <a:t>6/14/22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CF0FD1-831E-FE45-B88C-C31D6B2898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978FAA-E607-3642-B237-E727727E9A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05C45A-D6E9-7B4D-B9DD-497B35895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298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</p:sldLayoutIdLst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 rot="5400000">
            <a:off x="5905928" y="-5399070"/>
            <a:ext cx="380144" cy="11178283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Rectangle 2"/>
          <p:cNvSpPr/>
          <p:nvPr userDrawn="1"/>
        </p:nvSpPr>
        <p:spPr>
          <a:xfrm>
            <a:off x="0" y="0"/>
            <a:ext cx="506859" cy="6858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0"/>
            <a:ext cx="2302933" cy="2057400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11685141" y="0"/>
            <a:ext cx="506859" cy="6858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/>
              <a:t>          </a:t>
            </a:r>
          </a:p>
        </p:txBody>
      </p:sp>
      <p:sp>
        <p:nvSpPr>
          <p:cNvPr id="6" name="Rectangle 5"/>
          <p:cNvSpPr/>
          <p:nvPr userDrawn="1"/>
        </p:nvSpPr>
        <p:spPr>
          <a:xfrm rot="5400000">
            <a:off x="5905928" y="1078787"/>
            <a:ext cx="380144" cy="11178283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" name="Rectangle 6"/>
          <p:cNvSpPr/>
          <p:nvPr userDrawn="1"/>
        </p:nvSpPr>
        <p:spPr>
          <a:xfrm rot="5400000">
            <a:off x="5905928" y="698643"/>
            <a:ext cx="380144" cy="11178283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i="1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0323" y="6308243"/>
            <a:ext cx="1824819" cy="339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5803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</p:sldLayoutIdLst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 rot="5400000">
            <a:off x="5905928" y="-5399070"/>
            <a:ext cx="380144" cy="11178283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Rectangle 2"/>
          <p:cNvSpPr/>
          <p:nvPr userDrawn="1"/>
        </p:nvSpPr>
        <p:spPr>
          <a:xfrm>
            <a:off x="0" y="0"/>
            <a:ext cx="506859" cy="6858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0"/>
            <a:ext cx="2302933" cy="2057400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11685141" y="0"/>
            <a:ext cx="506859" cy="6858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/>
              <a:t>          </a:t>
            </a:r>
          </a:p>
        </p:txBody>
      </p:sp>
      <p:sp>
        <p:nvSpPr>
          <p:cNvPr id="6" name="Rectangle 5"/>
          <p:cNvSpPr/>
          <p:nvPr userDrawn="1"/>
        </p:nvSpPr>
        <p:spPr>
          <a:xfrm rot="5400000">
            <a:off x="5905928" y="1078787"/>
            <a:ext cx="380144" cy="11178283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" name="Rectangle 6"/>
          <p:cNvSpPr/>
          <p:nvPr userDrawn="1"/>
        </p:nvSpPr>
        <p:spPr>
          <a:xfrm rot="5400000">
            <a:off x="5905928" y="698643"/>
            <a:ext cx="380144" cy="11178283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i="1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0323" y="6308243"/>
            <a:ext cx="1824819" cy="339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8678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</p:sldLayoutIdLst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 rot="5400000">
            <a:off x="5905928" y="-5399070"/>
            <a:ext cx="380144" cy="11178283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Rectangle 2"/>
          <p:cNvSpPr/>
          <p:nvPr userDrawn="1"/>
        </p:nvSpPr>
        <p:spPr>
          <a:xfrm>
            <a:off x="0" y="0"/>
            <a:ext cx="506859" cy="6858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0"/>
            <a:ext cx="2302933" cy="2057400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11685141" y="0"/>
            <a:ext cx="506859" cy="6858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/>
              <a:t>          </a:t>
            </a:r>
          </a:p>
        </p:txBody>
      </p:sp>
      <p:sp>
        <p:nvSpPr>
          <p:cNvPr id="6" name="Rectangle 5"/>
          <p:cNvSpPr/>
          <p:nvPr userDrawn="1"/>
        </p:nvSpPr>
        <p:spPr>
          <a:xfrm rot="5400000">
            <a:off x="5905928" y="1078787"/>
            <a:ext cx="380144" cy="11178283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" name="Rectangle 6"/>
          <p:cNvSpPr/>
          <p:nvPr userDrawn="1"/>
        </p:nvSpPr>
        <p:spPr>
          <a:xfrm rot="5400000">
            <a:off x="5905928" y="698643"/>
            <a:ext cx="380144" cy="11178283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i="1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0323" y="6308243"/>
            <a:ext cx="1824819" cy="339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9727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</p:sldLayoutIdLst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 rot="5400000">
            <a:off x="5905928" y="571928"/>
            <a:ext cx="380144" cy="12192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" name="Rectangle 6"/>
          <p:cNvSpPr/>
          <p:nvPr userDrawn="1"/>
        </p:nvSpPr>
        <p:spPr>
          <a:xfrm rot="5400000">
            <a:off x="5905928" y="191784"/>
            <a:ext cx="380144" cy="12192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i="1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0323" y="6308243"/>
            <a:ext cx="1824819" cy="33922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4"/>
          <a:srcRect l="-3" r="25004"/>
          <a:stretch/>
        </p:blipFill>
        <p:spPr>
          <a:xfrm>
            <a:off x="0" y="0"/>
            <a:ext cx="12192000" cy="6108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664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 rot="5400000">
            <a:off x="5905928" y="571928"/>
            <a:ext cx="380144" cy="12192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Rectangle 2"/>
          <p:cNvSpPr/>
          <p:nvPr userDrawn="1"/>
        </p:nvSpPr>
        <p:spPr>
          <a:xfrm rot="5400000">
            <a:off x="5905928" y="191784"/>
            <a:ext cx="380144" cy="12192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i="1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0323" y="6308243"/>
            <a:ext cx="1824819" cy="339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8474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</p:sldLayoutIdLst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/>
          <a:srcRect l="59" r="21815" b="5992"/>
          <a:stretch/>
        </p:blipFill>
        <p:spPr>
          <a:xfrm>
            <a:off x="1203435" y="895095"/>
            <a:ext cx="91440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4473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</p:sldLayoutIdLst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386451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</p:sldLayoutIdLst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8"/>
          <a:srcRect l="-3" r="24254"/>
          <a:stretch/>
        </p:blipFill>
        <p:spPr>
          <a:xfrm>
            <a:off x="0" y="1390"/>
            <a:ext cx="506859" cy="6855220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0" y="0"/>
            <a:ext cx="506859" cy="6858000"/>
          </a:xfrm>
          <a:prstGeom prst="rect">
            <a:avLst/>
          </a:prstGeom>
          <a:solidFill>
            <a:srgbClr val="E47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0"/>
            <a:ext cx="2302933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803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748" r:id="rId2"/>
    <p:sldLayoutId id="2147483711" r:id="rId3"/>
    <p:sldLayoutId id="2147483713" r:id="rId4"/>
    <p:sldLayoutId id="2147483749" r:id="rId5"/>
    <p:sldLayoutId id="2147483732" r:id="rId6"/>
  </p:sldLayoutIdLst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BDC120-2DB6-45F0-874D-D43FFD5A86F3}" type="datetimeFigureOut">
              <a:rPr lang="en-US" smtClean="0"/>
              <a:t>6/14/22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29B3E9-DF65-4256-B73D-3E21B82AFD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9579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  <p:sldLayoutId id="2147483738" r:id="rId2"/>
    <p:sldLayoutId id="2147483739" r:id="rId3"/>
    <p:sldLayoutId id="2147483740" r:id="rId4"/>
    <p:sldLayoutId id="2147483741" r:id="rId5"/>
    <p:sldLayoutId id="2147483742" r:id="rId6"/>
    <p:sldLayoutId id="2147483743" r:id="rId7"/>
    <p:sldLayoutId id="2147483744" r:id="rId8"/>
    <p:sldLayoutId id="2147483745" r:id="rId9"/>
    <p:sldLayoutId id="2147483746" r:id="rId10"/>
    <p:sldLayoutId id="2147483747" r:id="rId11"/>
  </p:sldLayoutIdLst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506859" cy="6858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0"/>
            <a:ext cx="2302933" cy="2057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40323B5-69D7-C343-ABCE-A6F15793C029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2156" y="6438585"/>
            <a:ext cx="2661483" cy="352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28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706" r:id="rId2"/>
    <p:sldLayoutId id="2147483707" r:id="rId3"/>
    <p:sldLayoutId id="2147483708" r:id="rId4"/>
    <p:sldLayoutId id="2147483709" r:id="rId5"/>
    <p:sldLayoutId id="2147483733" r:id="rId6"/>
    <p:sldLayoutId id="2147483734" r:id="rId7"/>
    <p:sldLayoutId id="2147483735" r:id="rId8"/>
  </p:sldLayoutIdLst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506859" cy="6858000"/>
          </a:xfrm>
          <a:prstGeom prst="rect">
            <a:avLst/>
          </a:prstGeom>
          <a:solidFill>
            <a:srgbClr val="E47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0"/>
            <a:ext cx="2302933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4072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</p:sldLayoutIdLst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 rot="5400000">
            <a:off x="5905928" y="-5399070"/>
            <a:ext cx="380144" cy="11178283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Rectangle 2"/>
          <p:cNvSpPr/>
          <p:nvPr userDrawn="1"/>
        </p:nvSpPr>
        <p:spPr>
          <a:xfrm>
            <a:off x="0" y="0"/>
            <a:ext cx="506859" cy="6858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0"/>
            <a:ext cx="2302933" cy="2057400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11685141" y="0"/>
            <a:ext cx="506859" cy="6858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/>
              <a:t>          </a:t>
            </a:r>
          </a:p>
        </p:txBody>
      </p:sp>
      <p:sp>
        <p:nvSpPr>
          <p:cNvPr id="6" name="Rectangle 5"/>
          <p:cNvSpPr/>
          <p:nvPr userDrawn="1"/>
        </p:nvSpPr>
        <p:spPr>
          <a:xfrm rot="5400000">
            <a:off x="5905928" y="1078787"/>
            <a:ext cx="380144" cy="11178283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167503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</p:sldLayoutIdLst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 rot="5400000">
            <a:off x="5905928" y="-5399070"/>
            <a:ext cx="380144" cy="11178283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Rectangle 2"/>
          <p:cNvSpPr/>
          <p:nvPr userDrawn="1"/>
        </p:nvSpPr>
        <p:spPr>
          <a:xfrm>
            <a:off x="0" y="0"/>
            <a:ext cx="506859" cy="6858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0"/>
            <a:ext cx="2302933" cy="2057400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11685141" y="0"/>
            <a:ext cx="506859" cy="6858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/>
              <a:t>          </a:t>
            </a:r>
          </a:p>
        </p:txBody>
      </p:sp>
      <p:sp>
        <p:nvSpPr>
          <p:cNvPr id="6" name="Rectangle 5"/>
          <p:cNvSpPr/>
          <p:nvPr userDrawn="1"/>
        </p:nvSpPr>
        <p:spPr>
          <a:xfrm rot="5400000">
            <a:off x="5905928" y="1078787"/>
            <a:ext cx="380144" cy="11178283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" name="Rectangle 6"/>
          <p:cNvSpPr/>
          <p:nvPr userDrawn="1"/>
        </p:nvSpPr>
        <p:spPr>
          <a:xfrm rot="5400000">
            <a:off x="5905928" y="698643"/>
            <a:ext cx="380144" cy="11178283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i="1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0323" y="6308243"/>
            <a:ext cx="1824819" cy="339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248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</p:sldLayoutIdLst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 rot="5400000">
            <a:off x="5905928" y="-5399070"/>
            <a:ext cx="380144" cy="11178283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Rectangle 2"/>
          <p:cNvSpPr/>
          <p:nvPr userDrawn="1"/>
        </p:nvSpPr>
        <p:spPr>
          <a:xfrm>
            <a:off x="0" y="0"/>
            <a:ext cx="506859" cy="6858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0"/>
            <a:ext cx="2302933" cy="2057400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11685141" y="0"/>
            <a:ext cx="506859" cy="6858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/>
              <a:t>          </a:t>
            </a:r>
          </a:p>
        </p:txBody>
      </p:sp>
      <p:sp>
        <p:nvSpPr>
          <p:cNvPr id="6" name="Rectangle 5"/>
          <p:cNvSpPr/>
          <p:nvPr userDrawn="1"/>
        </p:nvSpPr>
        <p:spPr>
          <a:xfrm rot="5400000">
            <a:off x="5905928" y="1078787"/>
            <a:ext cx="380144" cy="11178283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" name="Rectangle 6"/>
          <p:cNvSpPr/>
          <p:nvPr userDrawn="1"/>
        </p:nvSpPr>
        <p:spPr>
          <a:xfrm rot="5400000">
            <a:off x="5905928" y="698643"/>
            <a:ext cx="380144" cy="11178283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i="1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0323" y="6308243"/>
            <a:ext cx="1824819" cy="339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4624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</p:sldLayoutIdLst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 rot="5400000">
            <a:off x="5905928" y="-5399070"/>
            <a:ext cx="380144" cy="11178283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Rectangle 2"/>
          <p:cNvSpPr/>
          <p:nvPr userDrawn="1"/>
        </p:nvSpPr>
        <p:spPr>
          <a:xfrm>
            <a:off x="0" y="0"/>
            <a:ext cx="506859" cy="6858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0"/>
            <a:ext cx="2302933" cy="2057400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11685141" y="0"/>
            <a:ext cx="506859" cy="6858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/>
              <a:t>          </a:t>
            </a:r>
          </a:p>
        </p:txBody>
      </p:sp>
      <p:sp>
        <p:nvSpPr>
          <p:cNvPr id="6" name="Rectangle 5"/>
          <p:cNvSpPr/>
          <p:nvPr userDrawn="1"/>
        </p:nvSpPr>
        <p:spPr>
          <a:xfrm rot="5400000">
            <a:off x="5905928" y="1078787"/>
            <a:ext cx="380144" cy="11178283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" name="Rectangle 6"/>
          <p:cNvSpPr/>
          <p:nvPr userDrawn="1"/>
        </p:nvSpPr>
        <p:spPr>
          <a:xfrm rot="5400000">
            <a:off x="5905928" y="698643"/>
            <a:ext cx="380144" cy="11178283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i="1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0323" y="6308243"/>
            <a:ext cx="1824819" cy="339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5552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93" r:id="rId2"/>
  </p:sldLayoutIdLst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in.virginia.edu/vpn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rivanna-desktop.hpc.virginia.edu/" TargetMode="External"/><Relationship Id="rId2" Type="http://schemas.openxmlformats.org/officeDocument/2006/relationships/hyperlink" Target="https://rivanna-portal.hpc.virginia.edu/" TargetMode="Externa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rivanna-portal.hpc.virginia.edu/" TargetMode="Externa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jpeg"/><Relationship Id="rId4" Type="http://schemas.openxmlformats.org/officeDocument/2006/relationships/image" Target="../media/image10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learning.rc.virginia.edu/tutorials/unix-tutorial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wmf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rc.virginia.edu/userinfo/globus/" TargetMode="Externa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rc.virginia.edu/userinfo/rivanna/software/complete-list/" TargetMode="Externa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wmf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jp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://slurm.schedmd.com/documentation.html" TargetMode="External"/><Relationship Id="rId2" Type="http://schemas.openxmlformats.org/officeDocument/2006/relationships/hyperlink" Target="https://www.rc.virginia.edu/userinfo/rivanna/slurm/" TargetMode="External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7" Type="http://schemas.openxmlformats.org/officeDocument/2006/relationships/image" Target="../media/image16.jpeg"/><Relationship Id="rId2" Type="http://schemas.openxmlformats.org/officeDocument/2006/relationships/slide" Target="slide6.xml"/><Relationship Id="rId1" Type="http://schemas.openxmlformats.org/officeDocument/2006/relationships/slideLayout" Target="../slideLayouts/slideLayout5.xml"/><Relationship Id="rId6" Type="http://schemas.openxmlformats.org/officeDocument/2006/relationships/slide" Target="slide41.xml"/><Relationship Id="rId5" Type="http://schemas.openxmlformats.org/officeDocument/2006/relationships/slide" Target="slide34.xml"/><Relationship Id="rId4" Type="http://schemas.openxmlformats.org/officeDocument/2006/relationships/slide" Target="slide2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2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rc.virginia.edu/userinfo/rivanna/allocations/" TargetMode="External"/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www.rc.virginia.edu/support/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rc.virginia.edu/support/#office-hours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884141" y="5712034"/>
            <a:ext cx="49262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E47100"/>
                </a:solidFill>
                <a:latin typeface="ITC Franklin Gothic Std Book"/>
              </a:rPr>
              <a:t> </a:t>
            </a:r>
            <a:endParaRPr lang="en-US" sz="1600" dirty="0">
              <a:solidFill>
                <a:srgbClr val="E47100"/>
              </a:solidFill>
              <a:latin typeface="ITC Franklin Gothic Std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 to </a:t>
            </a:r>
            <a:r>
              <a:rPr lang="en-US" dirty="0" err="1"/>
              <a:t>Rivanna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86716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You may need to use the </a:t>
            </a:r>
            <a:r>
              <a:rPr lang="en-US" dirty="0" err="1"/>
              <a:t>UVa</a:t>
            </a:r>
            <a:r>
              <a:rPr lang="en-US" dirty="0"/>
              <a:t> VPN when connecting to </a:t>
            </a:r>
            <a:r>
              <a:rPr lang="en-US" dirty="0" err="1"/>
              <a:t>Rivanna</a:t>
            </a:r>
            <a:r>
              <a:rPr lang="en-US" dirty="0"/>
              <a:t> from an off-Grounds location.</a:t>
            </a:r>
          </a:p>
          <a:p>
            <a:r>
              <a:rPr lang="en-US" dirty="0"/>
              <a:t>To install the VPN on your computer, go to </a:t>
            </a:r>
            <a:r>
              <a:rPr lang="en-US" dirty="0">
                <a:hlinkClick r:id="rId3" tooltip="https://in.virginia.edu/vpn"/>
              </a:rPr>
              <a:t>https://in.virginia.edu/vpn</a:t>
            </a:r>
            <a:r>
              <a:rPr lang="en-US" dirty="0"/>
              <a:t> and follow the instructions.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You are Off-Grounds . . .</a:t>
            </a:r>
          </a:p>
        </p:txBody>
      </p:sp>
      <p:sp>
        <p:nvSpPr>
          <p:cNvPr id="4" name="Folded Corner 3"/>
          <p:cNvSpPr/>
          <p:nvPr/>
        </p:nvSpPr>
        <p:spPr>
          <a:xfrm>
            <a:off x="1885951" y="4047894"/>
            <a:ext cx="7261840" cy="2151769"/>
          </a:xfrm>
          <a:prstGeom prst="foldedCorner">
            <a:avLst/>
          </a:prstGeom>
          <a:solidFill>
            <a:srgbClr val="FFFFCC"/>
          </a:solidFill>
          <a:ln>
            <a:solidFill>
              <a:srgbClr val="485A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 dirty="0">
              <a:solidFill>
                <a:schemeClr val="tx1"/>
              </a:solidFill>
              <a:latin typeface="Comic Sans MS" panose="030F0702030302020204" pitchFamily="66" charset="0"/>
            </a:endParaRPr>
          </a:p>
          <a:p>
            <a:r>
              <a:rPr lang="en-US" sz="2000" dirty="0">
                <a:solidFill>
                  <a:schemeClr val="tx1"/>
                </a:solidFill>
                <a:latin typeface="Comic Sans MS" panose="030F0702030302020204" pitchFamily="66" charset="0"/>
              </a:rPr>
              <a:t>During the COVID-19 outbreak, we are asking users to connect with the </a:t>
            </a:r>
            <a:r>
              <a:rPr lang="en-US" sz="2000" b="1" i="1" dirty="0" err="1">
                <a:solidFill>
                  <a:schemeClr val="tx1"/>
                </a:solidFill>
                <a:latin typeface="Comic Sans MS" panose="030F0702030302020204" pitchFamily="66" charset="0"/>
              </a:rPr>
              <a:t>UVa</a:t>
            </a:r>
            <a:r>
              <a:rPr lang="en-US" sz="2000" b="1" i="1" dirty="0">
                <a:solidFill>
                  <a:schemeClr val="tx1"/>
                </a:solidFill>
                <a:latin typeface="Comic Sans MS" panose="030F0702030302020204" pitchFamily="66" charset="0"/>
              </a:rPr>
              <a:t> More Secure</a:t>
            </a:r>
            <a:r>
              <a:rPr lang="en-US" sz="2000" dirty="0">
                <a:solidFill>
                  <a:schemeClr val="tx1"/>
                </a:solidFill>
                <a:latin typeface="Comic Sans MS" panose="030F0702030302020204" pitchFamily="66" charset="0"/>
              </a:rPr>
              <a:t> VPN if it is available to them. </a:t>
            </a:r>
          </a:p>
          <a:p>
            <a:r>
              <a:rPr lang="en-US" sz="2000" dirty="0">
                <a:solidFill>
                  <a:schemeClr val="tx1"/>
                </a:solidFill>
                <a:latin typeface="Comic Sans MS" panose="030F0702030302020204" pitchFamily="66" charset="0"/>
              </a:rPr>
              <a:t>The </a:t>
            </a:r>
            <a:r>
              <a:rPr lang="en-US" sz="2000" b="1" i="1" dirty="0" err="1">
                <a:solidFill>
                  <a:schemeClr val="tx1"/>
                </a:solidFill>
                <a:latin typeface="Comic Sans MS" panose="030F0702030302020204" pitchFamily="66" charset="0"/>
              </a:rPr>
              <a:t>UVa</a:t>
            </a:r>
            <a:r>
              <a:rPr lang="en-US" sz="2000" b="1" i="1" dirty="0">
                <a:solidFill>
                  <a:schemeClr val="tx1"/>
                </a:solidFill>
                <a:latin typeface="Comic Sans MS" panose="030F0702030302020204" pitchFamily="66" charset="0"/>
              </a:rPr>
              <a:t> Anywhere </a:t>
            </a:r>
            <a:r>
              <a:rPr lang="en-US" sz="2000" dirty="0">
                <a:solidFill>
                  <a:schemeClr val="tx1"/>
                </a:solidFill>
                <a:latin typeface="Comic Sans MS" panose="030F0702030302020204" pitchFamily="66" charset="0"/>
              </a:rPr>
              <a:t>VPN can be used if the UVA More Secure Network is not available.</a:t>
            </a:r>
          </a:p>
        </p:txBody>
      </p:sp>
    </p:spTree>
    <p:extLst>
      <p:ext uri="{BB962C8B-B14F-4D97-AF65-F5344CB8AC3E}">
        <p14:creationId xmlns:p14="http://schemas.microsoft.com/office/powerpoint/2010/main" val="19693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connect to </a:t>
            </a:r>
            <a:r>
              <a:rPr lang="en-US" dirty="0" err="1"/>
              <a:t>Rivanna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There are three ways to connect to </a:t>
            </a:r>
            <a:r>
              <a:rPr lang="en-US" dirty="0" err="1"/>
              <a:t>Rivanna</a:t>
            </a:r>
            <a:r>
              <a:rPr lang="en-US" dirty="0"/>
              <a:t>:</a:t>
            </a:r>
          </a:p>
          <a:p>
            <a:pPr marL="0" indent="0">
              <a:buNone/>
            </a:pPr>
            <a:endParaRPr lang="en-US" sz="2400" dirty="0"/>
          </a:p>
          <a:p>
            <a:pPr marL="731520" lvl="1" indent="-457200">
              <a:buFont typeface="+mj-lt"/>
              <a:buAutoNum type="arabicPeriod"/>
            </a:pPr>
            <a:r>
              <a:rPr lang="en-US" dirty="0"/>
              <a:t>Open-on-Demand, </a:t>
            </a:r>
            <a:r>
              <a:rPr lang="en-US" sz="2400" dirty="0"/>
              <a:t>a graphical user interface through a web browser</a:t>
            </a:r>
          </a:p>
          <a:p>
            <a:pPr marL="1074420" lvl="2" indent="-342900"/>
            <a:r>
              <a:rPr lang="en-US" sz="2400" dirty="0"/>
              <a:t>examine and manipulate files and submit jobs.</a:t>
            </a:r>
          </a:p>
          <a:p>
            <a:pPr marL="1074420" lvl="2" indent="-342900"/>
            <a:r>
              <a:rPr lang="en-US" sz="2400" dirty="0"/>
              <a:t>access applications such as </a:t>
            </a:r>
            <a:r>
              <a:rPr lang="en-US" sz="2400" dirty="0" err="1"/>
              <a:t>Matlab</a:t>
            </a:r>
            <a:r>
              <a:rPr lang="en-US" sz="2400" dirty="0"/>
              <a:t>, </a:t>
            </a:r>
            <a:r>
              <a:rPr lang="en-US" sz="2400" dirty="0" err="1"/>
              <a:t>Jupyterlab</a:t>
            </a:r>
            <a:r>
              <a:rPr lang="en-US" sz="2400" dirty="0"/>
              <a:t>, and R Studio Server.</a:t>
            </a:r>
          </a:p>
          <a:p>
            <a:pPr marL="1074420" lvl="2" indent="-342900"/>
            <a:r>
              <a:rPr lang="en-US" sz="2400" dirty="0">
                <a:hlinkClick r:id="rId2"/>
              </a:rPr>
              <a:t>https://rivanna-portal.hpc.virginia.edu</a:t>
            </a:r>
            <a:endParaRPr lang="en-US" sz="2400" dirty="0"/>
          </a:p>
          <a:p>
            <a:pPr marL="1074420" lvl="2" indent="-342900"/>
            <a:endParaRPr lang="en-US" sz="2400" dirty="0"/>
          </a:p>
          <a:p>
            <a:pPr marL="731520" lvl="1" indent="-457200">
              <a:buFont typeface="+mj-lt"/>
              <a:buAutoNum type="arabicPeriod"/>
            </a:pPr>
            <a:r>
              <a:rPr lang="en-US" dirty="0" err="1"/>
              <a:t>FastX</a:t>
            </a:r>
            <a:r>
              <a:rPr lang="en-US" dirty="0"/>
              <a:t> Web, direct access to a desktop for </a:t>
            </a:r>
            <a:r>
              <a:rPr lang="en-US" dirty="0" err="1"/>
              <a:t>Rivanna</a:t>
            </a:r>
            <a:br>
              <a:rPr lang="en-US" dirty="0"/>
            </a:br>
            <a:r>
              <a:rPr lang="en-US" dirty="0">
                <a:hlinkClick r:id="rId3"/>
              </a:rPr>
              <a:t>https://rivanna-desktop.hpc.virginia.edu</a:t>
            </a:r>
            <a:r>
              <a:rPr lang="en-US" dirty="0"/>
              <a:t> </a:t>
            </a:r>
          </a:p>
          <a:p>
            <a:pPr marL="274320" lvl="1" indent="0">
              <a:buNone/>
            </a:pPr>
            <a:r>
              <a:rPr lang="en-US" dirty="0"/>
              <a:t>	</a:t>
            </a:r>
          </a:p>
          <a:p>
            <a:pPr marL="274320" lvl="1" indent="0">
              <a:buNone/>
            </a:pPr>
            <a:r>
              <a:rPr lang="en-US" dirty="0"/>
              <a:t>3.   </a:t>
            </a:r>
            <a:r>
              <a:rPr lang="en-US" dirty="0" err="1"/>
              <a:t>ssh</a:t>
            </a:r>
            <a:r>
              <a:rPr lang="en-US" dirty="0"/>
              <a:t> client, direct access to the command line</a:t>
            </a:r>
          </a:p>
        </p:txBody>
      </p:sp>
    </p:spTree>
    <p:extLst>
      <p:ext uri="{BB962C8B-B14F-4D97-AF65-F5344CB8AC3E}">
        <p14:creationId xmlns:p14="http://schemas.microsoft.com/office/powerpoint/2010/main" val="40666427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Connecting to Open OnDemand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To connect to Open </a:t>
            </a:r>
            <a:r>
              <a:rPr lang="en-US" dirty="0" err="1"/>
              <a:t>OnDemand</a:t>
            </a:r>
            <a:r>
              <a:rPr lang="en-US" dirty="0"/>
              <a:t>, open your web browser and type </a:t>
            </a:r>
          </a:p>
          <a:p>
            <a:pPr marL="914400" lvl="2" indent="0">
              <a:buNone/>
            </a:pPr>
            <a:r>
              <a:rPr lang="en-US" sz="2100" dirty="0"/>
              <a:t>	</a:t>
            </a:r>
            <a:r>
              <a:rPr lang="en-US" sz="2100" dirty="0">
                <a:hlinkClick r:id="rId2"/>
              </a:rPr>
              <a:t>https://rivanna-portal.hpc.virginia.edu</a:t>
            </a:r>
            <a:endParaRPr lang="en-US" sz="2100" dirty="0"/>
          </a:p>
          <a:p>
            <a:pPr marL="914400" lvl="2" indent="0">
              <a:buNone/>
            </a:pPr>
            <a:endParaRPr lang="en-US" sz="2100" dirty="0"/>
          </a:p>
          <a:p>
            <a:pPr marL="914400" lvl="2" indent="0">
              <a:buNone/>
            </a:pPr>
            <a:r>
              <a:rPr lang="en-US" sz="2100" dirty="0"/>
              <a:t>You will need to authenticate with </a:t>
            </a:r>
            <a:r>
              <a:rPr lang="en-US" sz="2100" dirty="0" err="1"/>
              <a:t>Netbadge</a:t>
            </a:r>
            <a:r>
              <a:rPr lang="en-US" sz="2100" dirty="0"/>
              <a:t> (i.e., “</a:t>
            </a:r>
            <a:r>
              <a:rPr lang="en-US" sz="2100" dirty="0" err="1"/>
              <a:t>Netbadge</a:t>
            </a:r>
            <a:r>
              <a:rPr lang="en-US" sz="2100" dirty="0"/>
              <a:t>” in).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After you log in, you will see the Dashboard.</a:t>
            </a:r>
          </a:p>
          <a:p>
            <a:endParaRPr lang="en-US" dirty="0"/>
          </a:p>
          <a:p>
            <a:r>
              <a:rPr lang="en-US" dirty="0"/>
              <a:t>You can connect to Open OnDemand from off-Grounds locations without a VPN connection.</a:t>
            </a:r>
          </a:p>
        </p:txBody>
      </p:sp>
    </p:spTree>
    <p:extLst>
      <p:ext uri="{BB962C8B-B14F-4D97-AF65-F5344CB8AC3E}">
        <p14:creationId xmlns:p14="http://schemas.microsoft.com/office/powerpoint/2010/main" val="35655705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OnDemand Dashboard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427" t="10511" r="66139" b="33890"/>
          <a:stretch/>
        </p:blipFill>
        <p:spPr>
          <a:xfrm>
            <a:off x="1371600" y="1600200"/>
            <a:ext cx="9994499" cy="4572000"/>
          </a:xfrm>
          <a:prstGeom prst="rect">
            <a:avLst/>
          </a:prstGeom>
          <a:ln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34247489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OnDemand Dashboard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427" t="10511" r="66139" b="33890"/>
          <a:stretch/>
        </p:blipFill>
        <p:spPr>
          <a:xfrm>
            <a:off x="1371600" y="1600200"/>
            <a:ext cx="9994499" cy="4572000"/>
          </a:xfrm>
          <a:prstGeom prst="rect">
            <a:avLst/>
          </a:prstGeom>
          <a:ln>
            <a:solidFill>
              <a:srgbClr val="0070C0"/>
            </a:solidFill>
          </a:ln>
        </p:spPr>
      </p:pic>
      <p:sp>
        <p:nvSpPr>
          <p:cNvPr id="4" name="Oval 3"/>
          <p:cNvSpPr/>
          <p:nvPr/>
        </p:nvSpPr>
        <p:spPr>
          <a:xfrm>
            <a:off x="4533900" y="1428750"/>
            <a:ext cx="1200150" cy="704850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3891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Interactive Apps</a:t>
            </a:r>
            <a:br>
              <a:rPr lang="en-US" dirty="0"/>
            </a:b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 rotWithShape="1">
          <a:blip r:embed="rId2"/>
          <a:srcRect l="249" t="10695" r="66044" b="33097"/>
          <a:stretch/>
        </p:blipFill>
        <p:spPr>
          <a:xfrm>
            <a:off x="1371600" y="1600200"/>
            <a:ext cx="9966824" cy="4572000"/>
          </a:xfrm>
          <a:prstGeom prst="rect">
            <a:avLst/>
          </a:prstGeom>
        </p:spPr>
      </p:pic>
      <p:sp>
        <p:nvSpPr>
          <p:cNvPr id="6" name="Folded Corner 5"/>
          <p:cNvSpPr/>
          <p:nvPr/>
        </p:nvSpPr>
        <p:spPr>
          <a:xfrm rot="393854">
            <a:off x="8402958" y="2321132"/>
            <a:ext cx="3548225" cy="1931067"/>
          </a:xfrm>
          <a:prstGeom prst="foldedCorner">
            <a:avLst/>
          </a:prstGeom>
          <a:solidFill>
            <a:srgbClr val="FFFFCC"/>
          </a:solidFill>
          <a:ln>
            <a:solidFill>
              <a:srgbClr val="485A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 dirty="0">
              <a:solidFill>
                <a:schemeClr val="tx1"/>
              </a:solidFill>
              <a:latin typeface="Comic Sans MS" panose="030F0702030302020204" pitchFamily="66" charset="0"/>
            </a:endParaRPr>
          </a:p>
          <a:p>
            <a:r>
              <a:rPr lang="en-US" sz="2000" dirty="0">
                <a:solidFill>
                  <a:schemeClr val="tx1"/>
                </a:solidFill>
                <a:latin typeface="Comic Sans MS" panose="030F0702030302020204" pitchFamily="66" charset="0"/>
              </a:rPr>
              <a:t>Let’s try </a:t>
            </a:r>
            <a:r>
              <a:rPr lang="en-US" sz="2000" dirty="0" err="1">
                <a:solidFill>
                  <a:schemeClr val="tx1"/>
                </a:solidFill>
                <a:latin typeface="Comic Sans MS" panose="030F0702030302020204" pitchFamily="66" charset="0"/>
              </a:rPr>
              <a:t>FastX</a:t>
            </a:r>
            <a:r>
              <a:rPr lang="en-US" sz="2000" dirty="0">
                <a:solidFill>
                  <a:schemeClr val="tx1"/>
                </a:solidFill>
                <a:latin typeface="Comic Sans MS" panose="030F0702030302020204" pitchFamily="66" charset="0"/>
              </a:rPr>
              <a:t> for now.</a:t>
            </a:r>
          </a:p>
          <a:p>
            <a:endParaRPr lang="en-US" sz="2000" dirty="0">
              <a:solidFill>
                <a:schemeClr val="tx1"/>
              </a:solidFill>
              <a:latin typeface="Comic Sans MS" panose="030F0702030302020204" pitchFamily="66" charset="0"/>
            </a:endParaRPr>
          </a:p>
          <a:p>
            <a:r>
              <a:rPr lang="en-US" sz="2000" dirty="0">
                <a:solidFill>
                  <a:schemeClr val="tx1"/>
                </a:solidFill>
                <a:latin typeface="Comic Sans MS" panose="030F0702030302020204" pitchFamily="66" charset="0"/>
              </a:rPr>
              <a:t>You must use the </a:t>
            </a:r>
            <a:r>
              <a:rPr lang="en-US" sz="2000" dirty="0" err="1">
                <a:solidFill>
                  <a:schemeClr val="tx1"/>
                </a:solidFill>
                <a:latin typeface="Comic Sans MS" panose="030F0702030302020204" pitchFamily="66" charset="0"/>
              </a:rPr>
              <a:t>UVa</a:t>
            </a:r>
            <a:r>
              <a:rPr lang="en-US" sz="2000" dirty="0">
                <a:solidFill>
                  <a:schemeClr val="tx1"/>
                </a:solidFill>
                <a:latin typeface="Comic Sans MS" panose="030F0702030302020204" pitchFamily="66" charset="0"/>
              </a:rPr>
              <a:t> VPN to use </a:t>
            </a:r>
            <a:r>
              <a:rPr lang="en-US" sz="2000" dirty="0" err="1">
                <a:solidFill>
                  <a:schemeClr val="tx1"/>
                </a:solidFill>
                <a:latin typeface="Comic Sans MS" panose="030F0702030302020204" pitchFamily="66" charset="0"/>
              </a:rPr>
              <a:t>FastX</a:t>
            </a:r>
            <a:r>
              <a:rPr lang="en-US" sz="2000" dirty="0">
                <a:solidFill>
                  <a:schemeClr val="tx1"/>
                </a:solidFill>
                <a:latin typeface="Comic Sans MS" panose="030F0702030302020204" pitchFamily="66" charset="0"/>
              </a:rPr>
              <a:t> from off-Grounds.</a:t>
            </a:r>
          </a:p>
        </p:txBody>
      </p:sp>
    </p:spTree>
    <p:extLst>
      <p:ext uri="{BB962C8B-B14F-4D97-AF65-F5344CB8AC3E}">
        <p14:creationId xmlns:p14="http://schemas.microsoft.com/office/powerpoint/2010/main" val="3506867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 in Using Your </a:t>
            </a:r>
            <a:r>
              <a:rPr lang="en-US" dirty="0" err="1"/>
              <a:t>Netbadge</a:t>
            </a:r>
            <a:r>
              <a:rPr lang="en-US" dirty="0"/>
              <a:t> Credential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 rotWithShape="1">
          <a:blip r:embed="rId2"/>
          <a:srcRect l="1" t="6710" r="65618" b="41125"/>
          <a:stretch/>
        </p:blipFill>
        <p:spPr>
          <a:xfrm>
            <a:off x="1809741" y="2095500"/>
            <a:ext cx="8991600" cy="3752850"/>
          </a:xfrm>
          <a:prstGeom prst="rect">
            <a:avLst/>
          </a:prstGeom>
          <a:ln>
            <a:solidFill>
              <a:srgbClr val="485A82"/>
            </a:solidFill>
          </a:ln>
        </p:spPr>
      </p:pic>
    </p:spTree>
    <p:extLst>
      <p:ext uri="{BB962C8B-B14F-4D97-AF65-F5344CB8AC3E}">
        <p14:creationId xmlns:p14="http://schemas.microsoft.com/office/powerpoint/2010/main" val="127777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 in Using Your </a:t>
            </a:r>
            <a:r>
              <a:rPr lang="en-US" dirty="0" err="1"/>
              <a:t>Netbadge</a:t>
            </a:r>
            <a:r>
              <a:rPr lang="en-US" dirty="0"/>
              <a:t> Credentials 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 rotWithShape="1">
          <a:blip r:embed="rId2"/>
          <a:srcRect l="1" t="6710" r="65618" b="41125"/>
          <a:stretch/>
        </p:blipFill>
        <p:spPr>
          <a:xfrm>
            <a:off x="1809741" y="2095500"/>
            <a:ext cx="8991600" cy="3752850"/>
          </a:xfrm>
          <a:prstGeom prst="rect">
            <a:avLst/>
          </a:prstGeom>
          <a:ln>
            <a:solidFill>
              <a:srgbClr val="485A82"/>
            </a:solidFill>
          </a:ln>
        </p:spPr>
      </p:pic>
      <p:sp>
        <p:nvSpPr>
          <p:cNvPr id="5" name="Folded Corner 4"/>
          <p:cNvSpPr/>
          <p:nvPr/>
        </p:nvSpPr>
        <p:spPr>
          <a:xfrm rot="393854">
            <a:off x="8776864" y="1381339"/>
            <a:ext cx="3315627" cy="1931067"/>
          </a:xfrm>
          <a:prstGeom prst="foldedCorner">
            <a:avLst/>
          </a:prstGeom>
          <a:solidFill>
            <a:srgbClr val="FFFFCC"/>
          </a:solidFill>
          <a:ln>
            <a:solidFill>
              <a:srgbClr val="485A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 dirty="0">
              <a:solidFill>
                <a:schemeClr val="tx1"/>
              </a:solidFill>
              <a:latin typeface="Comic Sans MS" panose="030F0702030302020204" pitchFamily="66" charset="0"/>
            </a:endParaRPr>
          </a:p>
          <a:p>
            <a:pPr algn="ctr"/>
            <a:r>
              <a:rPr lang="en-US" sz="2000" dirty="0">
                <a:solidFill>
                  <a:schemeClr val="tx1"/>
                </a:solidFill>
                <a:latin typeface="Comic Sans MS" panose="030F0702030302020204" pitchFamily="66" charset="0"/>
              </a:rPr>
              <a:t>If this page does not appear, make sure that you are connected to the UVa VPN..</a:t>
            </a:r>
          </a:p>
        </p:txBody>
      </p:sp>
    </p:spTree>
    <p:extLst>
      <p:ext uri="{BB962C8B-B14F-4D97-AF65-F5344CB8AC3E}">
        <p14:creationId xmlns:p14="http://schemas.microsoft.com/office/powerpoint/2010/main" val="791900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398" t="10723" r="68446" b="39486"/>
          <a:stretch/>
        </p:blipFill>
        <p:spPr>
          <a:xfrm>
            <a:off x="1447799" y="2385372"/>
            <a:ext cx="8577181" cy="3770644"/>
          </a:xfrm>
          <a:prstGeom prst="rect">
            <a:avLst/>
          </a:prstGeom>
          <a:ln>
            <a:solidFill>
              <a:srgbClr val="0070C0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Starting up </a:t>
            </a:r>
            <a:r>
              <a:rPr lang="en-US" dirty="0" err="1"/>
              <a:t>FastX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Click on the plus sign</a:t>
            </a:r>
          </a:p>
        </p:txBody>
      </p:sp>
    </p:spTree>
    <p:extLst>
      <p:ext uri="{BB962C8B-B14F-4D97-AF65-F5344CB8AC3E}">
        <p14:creationId xmlns:p14="http://schemas.microsoft.com/office/powerpoint/2010/main" val="756351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Starting up </a:t>
            </a:r>
            <a:r>
              <a:rPr lang="en-US" dirty="0" err="1"/>
              <a:t>FastX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Select MATE; Click Launch</a:t>
            </a:r>
          </a:p>
        </p:txBody>
      </p:sp>
      <p:pic>
        <p:nvPicPr>
          <p:cNvPr id="5" name="Content Placeholder 3"/>
          <p:cNvPicPr>
            <a:picLocks noChangeAspect="1"/>
          </p:cNvPicPr>
          <p:nvPr/>
        </p:nvPicPr>
        <p:blipFill rotWithShape="1">
          <a:blip r:embed="rId2"/>
          <a:srcRect l="414" t="11397" r="66425" b="34419"/>
          <a:stretch/>
        </p:blipFill>
        <p:spPr>
          <a:xfrm>
            <a:off x="1338933" y="2385372"/>
            <a:ext cx="8381247" cy="3767328"/>
          </a:xfrm>
          <a:prstGeom prst="rect">
            <a:avLst/>
          </a:prstGeom>
          <a:ln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374234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 txBox="1">
            <a:spLocks noGrp="1"/>
          </p:cNvSpPr>
          <p:nvPr>
            <p:ph type="body" idx="4294967295"/>
          </p:nvPr>
        </p:nvSpPr>
        <p:spPr>
          <a:xfrm>
            <a:off x="1828800" y="2537494"/>
            <a:ext cx="9166225" cy="152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indent="0" algn="ctr">
              <a:buNone/>
            </a:pPr>
            <a:r>
              <a:rPr lang="en-US" dirty="0" err="1"/>
              <a:t>Rivanna</a:t>
            </a:r>
            <a:r>
              <a:rPr lang="en-US" dirty="0"/>
              <a:t> is the university's primary resource for high-performance computation. It provides a platform for computationally-intensive research across disciplines. </a:t>
            </a:r>
          </a:p>
        </p:txBody>
      </p:sp>
      <p:pic>
        <p:nvPicPr>
          <p:cNvPr id="181" name="Shape 181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6919" y="4356434"/>
            <a:ext cx="2633943" cy="177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Shape 182"/>
          <p:cNvPicPr preferRelativeResize="0"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9716" y="4351420"/>
            <a:ext cx="2664996" cy="1776664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5115" y="4356434"/>
            <a:ext cx="2657476" cy="1771650"/>
          </a:xfrm>
          <a:prstGeom prst="rect">
            <a:avLst/>
          </a:prstGeom>
        </p:spPr>
      </p:pic>
      <p:sp>
        <p:nvSpPr>
          <p:cNvPr id="9" name="Shape 178"/>
          <p:cNvSpPr txBox="1">
            <a:spLocks/>
          </p:cNvSpPr>
          <p:nvPr/>
        </p:nvSpPr>
        <p:spPr>
          <a:xfrm>
            <a:off x="1828800" y="1143000"/>
            <a:ext cx="9144000" cy="1097280"/>
          </a:xfrm>
          <a:prstGeom prst="rect">
            <a:avLst/>
          </a:prstGeom>
          <a:solidFill>
            <a:srgbClr val="485A82"/>
          </a:solidFill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Economica"/>
              <a:buNone/>
              <a:defRPr sz="4200" b="0" i="0" u="none" strike="noStrike" cap="none" baseline="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  <a:rtl val="0"/>
              </a:defRPr>
            </a:lvl1pPr>
            <a:lvl2pPr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algn="ctr"/>
            <a:r>
              <a:rPr lang="en-US" dirty="0" err="1">
                <a:solidFill>
                  <a:schemeClr val="bg1"/>
                </a:solidFill>
              </a:rPr>
              <a:t>Rivanna</a:t>
            </a:r>
            <a:endParaRPr lang="e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5808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FastX</a:t>
            </a:r>
            <a:r>
              <a:rPr lang="en-US" dirty="0"/>
              <a:t> Desktop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 rotWithShape="1">
          <a:blip r:embed="rId2"/>
          <a:srcRect t="10157" r="65731" b="33084"/>
          <a:stretch/>
        </p:blipFill>
        <p:spPr>
          <a:xfrm>
            <a:off x="1371600" y="1600200"/>
            <a:ext cx="9658350" cy="4400550"/>
          </a:xfrm>
          <a:prstGeom prst="rect">
            <a:avLst/>
          </a:prstGeom>
          <a:ln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2565299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 idx="4294967295"/>
          </p:nvPr>
        </p:nvSpPr>
        <p:spPr>
          <a:xfrm>
            <a:off x="1231900" y="2762250"/>
            <a:ext cx="10464800" cy="1927225"/>
          </a:xfrm>
        </p:spPr>
        <p:txBody>
          <a:bodyPr/>
          <a:lstStyle/>
          <a:p>
            <a:r>
              <a:rPr lang="en-US" dirty="0"/>
              <a:t>Now, let’s see how we can connect with an </a:t>
            </a:r>
            <a:r>
              <a:rPr lang="en-US" dirty="0" err="1"/>
              <a:t>ssh</a:t>
            </a:r>
            <a:r>
              <a:rPr lang="en-US" dirty="0"/>
              <a:t> client.</a:t>
            </a:r>
          </a:p>
        </p:txBody>
      </p:sp>
    </p:spTree>
    <p:extLst>
      <p:ext uri="{BB962C8B-B14F-4D97-AF65-F5344CB8AC3E}">
        <p14:creationId xmlns:p14="http://schemas.microsoft.com/office/powerpoint/2010/main" val="1515216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Connecting to Rivanna</a:t>
            </a:r>
          </a:p>
          <a:p>
            <a:pPr lvl="1"/>
            <a:r>
              <a:rPr lang="en-US" dirty="0">
                <a:cs typeface="Courier New" panose="02070309020205020404" pitchFamily="49" charset="0"/>
              </a:rPr>
              <a:t>On a Mac or Linux system, simply open a Terminal application and type</a:t>
            </a:r>
          </a:p>
          <a:p>
            <a:pPr marL="274320" lvl="1" indent="0">
              <a:buNone/>
            </a:pPr>
            <a:r>
              <a:rPr lang="en-US" dirty="0">
                <a:cs typeface="Courier New" panose="02070309020205020404" pitchFamily="49" charset="0"/>
              </a:rPr>
              <a:t>	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ssh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–Y mst3k@rivanna.hpc.virginia.edu</a:t>
            </a:r>
          </a:p>
          <a:p>
            <a:pPr lvl="1"/>
            <a:r>
              <a:rPr lang="en-US" dirty="0">
                <a:cs typeface="Courier New" panose="02070309020205020404" pitchFamily="49" charset="0"/>
              </a:rPr>
              <a:t>You may also want to install </a:t>
            </a:r>
            <a:r>
              <a:rPr lang="en-US" dirty="0" err="1">
                <a:cs typeface="Courier New" panose="02070309020205020404" pitchFamily="49" charset="0"/>
              </a:rPr>
              <a:t>XQuartz</a:t>
            </a:r>
            <a:r>
              <a:rPr lang="en-US" dirty="0">
                <a:cs typeface="Courier New" panose="02070309020205020404" pitchFamily="49" charset="0"/>
              </a:rPr>
              <a:t> on your Mac to use graphical tools on Rivanna.</a:t>
            </a:r>
          </a:p>
          <a:p>
            <a:pPr marL="274320" lvl="1" indent="0">
              <a:buNone/>
            </a:pP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  <a:p>
            <a:pPr lvl="1"/>
            <a:r>
              <a:rPr lang="en-US" dirty="0">
                <a:cs typeface="Courier New" panose="02070309020205020404" pitchFamily="49" charset="0"/>
              </a:rPr>
              <a:t>On a Windows system, open the Command Prompt app and type</a:t>
            </a:r>
          </a:p>
          <a:p>
            <a:pPr marL="274320" lvl="1" indent="0">
              <a:buNone/>
            </a:pPr>
            <a:r>
              <a:rPr lang="en-US" dirty="0">
                <a:cs typeface="Courier New" panose="02070309020205020404" pitchFamily="49" charset="0"/>
              </a:rPr>
              <a:t>	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ssh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–Y mst3k@rivanna.hpc.virginia.edu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SSH Clients</a:t>
            </a:r>
          </a:p>
        </p:txBody>
      </p:sp>
      <p:sp>
        <p:nvSpPr>
          <p:cNvPr id="6" name="Folded Corner 5"/>
          <p:cNvSpPr/>
          <p:nvPr/>
        </p:nvSpPr>
        <p:spPr>
          <a:xfrm>
            <a:off x="4708839" y="5200650"/>
            <a:ext cx="2424526" cy="1390922"/>
          </a:xfrm>
          <a:prstGeom prst="foldedCorner">
            <a:avLst/>
          </a:prstGeom>
          <a:solidFill>
            <a:srgbClr val="FFFFCC"/>
          </a:solidFill>
          <a:ln>
            <a:solidFill>
              <a:srgbClr val="485A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 dirty="0">
              <a:solidFill>
                <a:schemeClr val="tx1"/>
              </a:solidFill>
              <a:latin typeface="Comic Sans MS" panose="030F0702030302020204" pitchFamily="66" charset="0"/>
            </a:endParaRPr>
          </a:p>
          <a:p>
            <a:r>
              <a:rPr lang="en-US" sz="2000" dirty="0">
                <a:solidFill>
                  <a:schemeClr val="tx1"/>
                </a:solidFill>
                <a:latin typeface="Comic Sans MS" panose="030F0702030302020204" pitchFamily="66" charset="0"/>
              </a:rPr>
              <a:t>You must use the UVa VPN when off-Grounds</a:t>
            </a:r>
            <a:r>
              <a:rPr lang="en-US" sz="1600" dirty="0">
                <a:solidFill>
                  <a:schemeClr val="tx1"/>
                </a:solidFill>
                <a:latin typeface="Comic Sans MS" panose="030F0702030302020204" pitchFamily="66" charset="0"/>
              </a:rPr>
              <a:t>.  </a:t>
            </a:r>
          </a:p>
          <a:p>
            <a:endParaRPr lang="en-US" sz="1600" dirty="0">
              <a:solidFill>
                <a:schemeClr val="tx1"/>
              </a:solidFill>
              <a:latin typeface="Comic Sans MS" panose="030F0702030302020204" pitchFamily="66" charset="0"/>
            </a:endParaRPr>
          </a:p>
        </p:txBody>
      </p:sp>
      <p:sp>
        <p:nvSpPr>
          <p:cNvPr id="5" name="Folded Corner 4"/>
          <p:cNvSpPr/>
          <p:nvPr/>
        </p:nvSpPr>
        <p:spPr>
          <a:xfrm rot="393854">
            <a:off x="9956514" y="960531"/>
            <a:ext cx="1933589" cy="1399446"/>
          </a:xfrm>
          <a:prstGeom prst="foldedCorner">
            <a:avLst/>
          </a:prstGeom>
          <a:solidFill>
            <a:srgbClr val="FFFFCC"/>
          </a:solidFill>
          <a:ln>
            <a:solidFill>
              <a:srgbClr val="485A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 dirty="0">
              <a:solidFill>
                <a:schemeClr val="tx1"/>
              </a:solidFill>
              <a:latin typeface="Comic Sans MS" panose="030F0702030302020204" pitchFamily="66" charset="0"/>
            </a:endParaRPr>
          </a:p>
          <a:p>
            <a:r>
              <a:rPr lang="en-US" sz="2000" dirty="0">
                <a:solidFill>
                  <a:schemeClr val="tx1"/>
                </a:solidFill>
                <a:latin typeface="Comic Sans MS" panose="030F0702030302020204" pitchFamily="66" charset="0"/>
              </a:rPr>
              <a:t>Replace mst3k with your user ID</a:t>
            </a:r>
            <a:r>
              <a:rPr lang="en-US" sz="1600" dirty="0">
                <a:solidFill>
                  <a:schemeClr val="tx1"/>
                </a:solidFill>
                <a:latin typeface="Comic Sans MS" panose="030F0702030302020204" pitchFamily="66" charset="0"/>
              </a:rPr>
              <a:t>.  </a:t>
            </a:r>
          </a:p>
          <a:p>
            <a:endParaRPr lang="en-US" sz="1600" dirty="0">
              <a:solidFill>
                <a:schemeClr val="tx1"/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5251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lvl="1"/>
            <a:endParaRPr lang="en-US" sz="1800" b="1" dirty="0">
              <a:solidFill>
                <a:srgbClr val="000099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28600" lvl="2">
              <a:spcBef>
                <a:spcPts val="1000"/>
              </a:spcBef>
            </a:pPr>
            <a:r>
              <a:rPr lang="en-US" sz="2800" dirty="0"/>
              <a:t>SSH clients mostly use instructions typed at the command prompt.</a:t>
            </a:r>
          </a:p>
          <a:p>
            <a:pPr marL="228600" lvl="2">
              <a:spcBef>
                <a:spcPts val="1000"/>
              </a:spcBef>
            </a:pPr>
            <a:r>
              <a:rPr lang="en-US" sz="2800" dirty="0"/>
              <a:t>You will need to become familiar with Linux/Unix commands.</a:t>
            </a:r>
          </a:p>
          <a:p>
            <a:pPr marL="685800" lvl="3">
              <a:spcBef>
                <a:spcPts val="1000"/>
              </a:spcBef>
            </a:pPr>
            <a:r>
              <a:rPr lang="en-US" sz="2600" dirty="0"/>
              <a:t>See </a:t>
            </a:r>
            <a:r>
              <a:rPr lang="en-US" sz="2800" u="sng" dirty="0">
                <a:hlinkClick r:id="rId3"/>
              </a:rPr>
              <a:t>learning.rc.virginia.edu/tutorials/unix-tutorial/</a:t>
            </a:r>
            <a:r>
              <a:rPr lang="en-US" sz="2600" dirty="0"/>
              <a:t> to learn more</a:t>
            </a:r>
          </a:p>
          <a:p>
            <a:r>
              <a:rPr lang="en-US" dirty="0"/>
              <a:t>Some useful Unix/Linux commands: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548640" lvl="2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SSH Clients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480343" y="4227858"/>
            <a:ext cx="3810009" cy="1938992"/>
          </a:xfrm>
          <a:prstGeom prst="rect">
            <a:avLst/>
          </a:prstGeom>
          <a:solidFill>
            <a:srgbClr val="FFFFCC"/>
          </a:solidFill>
          <a:ln>
            <a:solidFill>
              <a:srgbClr val="0066FF"/>
            </a:solidFill>
          </a:ln>
        </p:spPr>
        <p:txBody>
          <a:bodyPr wrap="square" rtlCol="0">
            <a:spAutoFit/>
          </a:bodyPr>
          <a:lstStyle/>
          <a:p>
            <a:pPr marL="274320" lvl="2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$ ls</a:t>
            </a:r>
          </a:p>
          <a:p>
            <a:pPr marL="274320" lvl="2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pwd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74320" lvl="2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$ cd </a:t>
            </a:r>
            <a:r>
              <a:rPr lang="en-US" sz="2000" i="1" dirty="0" err="1">
                <a:latin typeface="Comic Sans MS" panose="030F0702030302020204" pitchFamily="66" charset="0"/>
                <a:cs typeface="Courier New" panose="02070309020205020404" pitchFamily="49" charset="0"/>
              </a:rPr>
              <a:t>folder_name</a:t>
            </a:r>
            <a:endParaRPr lang="en-US" sz="2000" i="1" dirty="0">
              <a:latin typeface="Comic Sans MS" panose="030F0702030302020204" pitchFamily="66" charset="0"/>
              <a:cs typeface="Courier New" panose="02070309020205020404" pitchFamily="49" charset="0"/>
            </a:endParaRPr>
          </a:p>
          <a:p>
            <a:pPr marL="274320" lvl="2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cp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latin typeface="Comic Sans MS" panose="030F0702030302020204" pitchFamily="66" charset="0"/>
                <a:cs typeface="Courier New" panose="02070309020205020404" pitchFamily="49" charset="0"/>
              </a:rPr>
              <a:t>file_1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latin typeface="Comic Sans MS" panose="030F0702030302020204" pitchFamily="66" charset="0"/>
                <a:cs typeface="Courier New" panose="02070309020205020404" pitchFamily="49" charset="0"/>
              </a:rPr>
              <a:t>file_2</a:t>
            </a:r>
          </a:p>
          <a:p>
            <a:pPr marL="274320" lvl="2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rm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latin typeface="Comic Sans MS" panose="030F0702030302020204" pitchFamily="66" charset="0"/>
                <a:cs typeface="Courier New" panose="02070309020205020404" pitchFamily="49" charset="0"/>
              </a:rPr>
              <a:t>file_1</a:t>
            </a:r>
            <a:endParaRPr lang="en-US" sz="2000" dirty="0">
              <a:latin typeface="Comic Sans MS" panose="030F0702030302020204" pitchFamily="66" charset="0"/>
            </a:endParaRPr>
          </a:p>
          <a:p>
            <a:pPr marL="274320" lvl="2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$ cd </a:t>
            </a:r>
            <a:r>
              <a:rPr lang="en-US" sz="2000" dirty="0">
                <a:latin typeface="Comic Sans MS" panose="030F0702030302020204" pitchFamily="66" charset="0"/>
                <a:cs typeface="Courier New" panose="02070309020205020404" pitchFamily="49" charset="0"/>
              </a:rPr>
              <a:t>..</a:t>
            </a:r>
            <a:endParaRPr lang="en-US" sz="2000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46948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Hostnames for </a:t>
            </a:r>
            <a:r>
              <a:rPr lang="en-US" dirty="0" err="1"/>
              <a:t>Rivanna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hostname for the Interactive frontends:  	</a:t>
            </a:r>
            <a:r>
              <a:rPr lang="en-US" dirty="0" err="1">
                <a:solidFill>
                  <a:srgbClr val="C00000"/>
                </a:solidFill>
              </a:rPr>
              <a:t>rivanna.hpc.virginia.edu</a:t>
            </a:r>
            <a:r>
              <a:rPr lang="en-US" dirty="0">
                <a:solidFill>
                  <a:srgbClr val="C00000"/>
                </a:solidFill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  </a:t>
            </a:r>
            <a:r>
              <a:rPr lang="en-US" dirty="0"/>
              <a:t>(does round-robin among the three front-ends)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However, you also can log onto a specific front-end: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rivanna1.hpc.virginia.edu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rivanna2.hpc.virginia.edu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rivanna3.hpc.virginia.edu</a:t>
            </a:r>
          </a:p>
          <a:p>
            <a:pPr marL="274320" lvl="1" indent="0">
              <a:buNone/>
            </a:pPr>
            <a:endParaRPr lang="en-US" dirty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01838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Editing Files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62523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edit a file on </a:t>
            </a:r>
            <a:r>
              <a:rPr lang="en-US" dirty="0" err="1"/>
              <a:t>Rivanna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You can use:</a:t>
            </a:r>
          </a:p>
          <a:p>
            <a:pPr marL="0" indent="0">
              <a:buNone/>
            </a:pPr>
            <a:endParaRPr lang="en-US" sz="2400" dirty="0"/>
          </a:p>
          <a:p>
            <a:pPr marL="731520" lvl="1" indent="-457200">
              <a:buFont typeface="+mj-lt"/>
              <a:buAutoNum type="arabicPeriod"/>
            </a:pPr>
            <a:r>
              <a:rPr lang="en-US" dirty="0"/>
              <a:t>The built-in editor in Open-on-Demand. J</a:t>
            </a:r>
            <a:r>
              <a:rPr lang="en-US" sz="2400" dirty="0"/>
              <a:t>ust click on Files on the Dashboard, highlight the file that you want to edit and click on the edit button.</a:t>
            </a:r>
          </a:p>
          <a:p>
            <a:pPr marL="731520" lvl="1" indent="-457200">
              <a:buFont typeface="+mj-lt"/>
              <a:buAutoNum type="arabicPeriod"/>
            </a:pPr>
            <a:r>
              <a:rPr lang="en-US" dirty="0"/>
              <a:t>When in a Terminal Window, use vi or </a:t>
            </a:r>
            <a:r>
              <a:rPr lang="en-US" dirty="0" err="1"/>
              <a:t>nano</a:t>
            </a:r>
            <a:r>
              <a:rPr lang="en-US" dirty="0"/>
              <a:t>.  </a:t>
            </a:r>
          </a:p>
          <a:p>
            <a:pPr marL="1074420" lvl="2" indent="-342900"/>
            <a:r>
              <a:rPr lang="en-US" dirty="0"/>
              <a:t>vi uses all keyboard shortcuts and may take a while to learn.</a:t>
            </a:r>
          </a:p>
          <a:p>
            <a:pPr marL="1074420" lvl="2" indent="-342900"/>
            <a:r>
              <a:rPr lang="en-US" dirty="0" err="1"/>
              <a:t>nano</a:t>
            </a:r>
            <a:r>
              <a:rPr lang="en-US" dirty="0"/>
              <a:t> is a very basic editor.  To launch, type: </a:t>
            </a:r>
            <a:r>
              <a:rPr lang="en-US" dirty="0" err="1"/>
              <a:t>nano</a:t>
            </a:r>
            <a:r>
              <a:rPr lang="en-US" dirty="0"/>
              <a:t> myfile.txt</a:t>
            </a:r>
          </a:p>
          <a:p>
            <a:pPr marL="731520" lvl="1" indent="-457200">
              <a:buFont typeface="+mj-lt"/>
              <a:buAutoNum type="arabicPeriod"/>
            </a:pPr>
            <a:r>
              <a:rPr lang="en-US" dirty="0"/>
              <a:t>In </a:t>
            </a:r>
            <a:r>
              <a:rPr lang="en-US" dirty="0" err="1"/>
              <a:t>FastX</a:t>
            </a:r>
            <a:r>
              <a:rPr lang="en-US" dirty="0"/>
              <a:t>, you can use </a:t>
            </a:r>
            <a:r>
              <a:rPr lang="en-US" dirty="0" err="1"/>
              <a:t>gedit</a:t>
            </a:r>
            <a:r>
              <a:rPr lang="en-US" dirty="0"/>
              <a:t> or any of your IDEs, like </a:t>
            </a:r>
            <a:r>
              <a:rPr lang="en-US" dirty="0" err="1"/>
              <a:t>Spyder</a:t>
            </a:r>
            <a:r>
              <a:rPr lang="en-US" dirty="0"/>
              <a:t> or </a:t>
            </a:r>
            <a:r>
              <a:rPr lang="en-US" dirty="0" err="1"/>
              <a:t>Rstudio</a:t>
            </a:r>
            <a:r>
              <a:rPr lang="en-US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69371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Cluster Environment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64431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After you have logged in . . .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You will be in your home directory.</a:t>
            </a:r>
          </a:p>
          <a:p>
            <a:endParaRPr lang="en-US" dirty="0"/>
          </a:p>
          <a:p>
            <a:r>
              <a:rPr lang="en-US" dirty="0"/>
              <a:t>The home directory on </a:t>
            </a:r>
            <a:r>
              <a:rPr lang="en-US" dirty="0" err="1"/>
              <a:t>Rivanna</a:t>
            </a:r>
            <a:r>
              <a:rPr lang="en-US" dirty="0"/>
              <a:t> has 50GB of storage capacity.</a:t>
            </a:r>
          </a:p>
          <a:p>
            <a:r>
              <a:rPr lang="en-US" dirty="0"/>
              <a:t>The home directory is for personal use and is not shareable with other users.</a:t>
            </a:r>
          </a:p>
        </p:txBody>
      </p:sp>
    </p:spTree>
    <p:extLst>
      <p:ext uri="{BB962C8B-B14F-4D97-AF65-F5344CB8AC3E}">
        <p14:creationId xmlns:p14="http://schemas.microsoft.com/office/powerpoint/2010/main" val="1363035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Checking your Allocation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To see how many SUs you have available for running jobs, type </a:t>
            </a:r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allocations</a:t>
            </a:r>
            <a:r>
              <a:rPr lang="en-US" sz="2400" dirty="0"/>
              <a:t> at the command-line prompt:</a:t>
            </a:r>
          </a:p>
          <a:p>
            <a:endParaRPr lang="en-US" sz="2400" dirty="0"/>
          </a:p>
          <a:p>
            <a:pPr marL="514350" lvl="1" indent="-514350">
              <a:buFont typeface="+mj-lt"/>
              <a:buAutoNum type="arabicPeriod"/>
            </a:pPr>
            <a:endParaRPr lang="en-US" sz="2000" dirty="0"/>
          </a:p>
          <a:p>
            <a:pPr marL="0" lvl="1" indent="0">
              <a:buNone/>
            </a:pPr>
            <a:endParaRPr lang="en-US" sz="2000" dirty="0"/>
          </a:p>
          <a:p>
            <a:endParaRPr lang="en-US" sz="2400" dirty="0"/>
          </a:p>
          <a:p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marL="514350" indent="-514350">
              <a:buFont typeface="+mj-lt"/>
              <a:buAutoNum type="arabicPeriod"/>
            </a:pPr>
            <a:endParaRPr 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1809741" y="2747844"/>
            <a:ext cx="7524750" cy="3785652"/>
          </a:xfrm>
          <a:prstGeom prst="rect">
            <a:avLst/>
          </a:prstGeom>
          <a:solidFill>
            <a:srgbClr val="FFFFCC"/>
          </a:solidFill>
          <a:ln>
            <a:solidFill>
              <a:srgbClr val="485A82"/>
            </a:solidFill>
          </a:ln>
        </p:spPr>
        <p:txBody>
          <a:bodyPr wrap="square" rtlCol="0">
            <a:spAutoFit/>
          </a:bodyPr>
          <a:lstStyle/>
          <a:p>
            <a:pPr marL="274320" lvl="2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$ allocations</a:t>
            </a:r>
          </a:p>
          <a:p>
            <a:pPr marL="274320" lvl="2"/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2000" dirty="0"/>
              <a:t>Account                    Balance          Reserved           Available</a:t>
            </a:r>
          </a:p>
          <a:p>
            <a:pPr lvl="1"/>
            <a:r>
              <a:rPr lang="en-US" sz="2000" dirty="0"/>
              <a:t>--------------               -----------         -------------           ------------</a:t>
            </a:r>
          </a:p>
          <a:p>
            <a:pPr lvl="1"/>
            <a:r>
              <a:rPr lang="en-US" sz="2000" dirty="0" err="1"/>
              <a:t>robot_build</a:t>
            </a:r>
            <a:r>
              <a:rPr lang="en-US" sz="2000" dirty="0"/>
              <a:t>                   25000                     0                 25000</a:t>
            </a:r>
          </a:p>
          <a:p>
            <a:pPr lvl="1"/>
            <a:r>
              <a:rPr lang="en-US" sz="2000" dirty="0" err="1"/>
              <a:t>gizmonic</a:t>
            </a:r>
            <a:r>
              <a:rPr lang="en-US" sz="2000" dirty="0"/>
              <a:t>-testing       921.952                     0              921.952</a:t>
            </a:r>
          </a:p>
          <a:p>
            <a:pPr lvl="1"/>
            <a:r>
              <a:rPr lang="en-US" sz="2000" dirty="0"/>
              <a:t>crow-lab                     928826               6236               922590</a:t>
            </a:r>
          </a:p>
          <a:p>
            <a:pPr lvl="1"/>
            <a:r>
              <a:rPr lang="en-US" sz="2000" dirty="0"/>
              <a:t>gypsy                                      0                      0                          0</a:t>
            </a:r>
          </a:p>
          <a:p>
            <a:pPr lvl="1"/>
            <a:endParaRPr lang="en-US" sz="2000" dirty="0"/>
          </a:p>
          <a:p>
            <a:pPr lvl="1"/>
            <a:r>
              <a:rPr lang="en-US" sz="2000" dirty="0"/>
              <a:t>for more information about a specific allocation, run:</a:t>
            </a:r>
          </a:p>
          <a:p>
            <a:pPr lvl="1"/>
            <a:r>
              <a:rPr lang="en-US" sz="2000" dirty="0"/>
              <a:t>  'allocations -a &lt;allocation name&gt;‘</a:t>
            </a:r>
          </a:p>
          <a:p>
            <a:pPr lvl="1"/>
            <a:r>
              <a:rPr lang="en-US" sz="2000" dirty="0"/>
              <a:t>allocations –a crow-lab</a:t>
            </a:r>
          </a:p>
        </p:txBody>
      </p:sp>
    </p:spTree>
    <p:extLst>
      <p:ext uri="{BB962C8B-B14F-4D97-AF65-F5344CB8AC3E}">
        <p14:creationId xmlns:p14="http://schemas.microsoft.com/office/powerpoint/2010/main" val="32418226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Terminology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Node </a:t>
            </a:r>
          </a:p>
          <a:p>
            <a:pPr lvl="1"/>
            <a:r>
              <a:rPr lang="en-US" dirty="0"/>
              <a:t>Basic building block of a cluster</a:t>
            </a:r>
          </a:p>
          <a:p>
            <a:pPr lvl="1"/>
            <a:r>
              <a:rPr lang="en-US" dirty="0"/>
              <a:t>Usually a specialized computer</a:t>
            </a:r>
          </a:p>
          <a:p>
            <a:pPr lvl="1"/>
            <a:endParaRPr lang="en-US" dirty="0"/>
          </a:p>
          <a:p>
            <a:r>
              <a:rPr lang="en-US" dirty="0"/>
              <a:t>Two types of nodes:</a:t>
            </a:r>
          </a:p>
          <a:p>
            <a:pPr lvl="2"/>
            <a:r>
              <a:rPr lang="en-US" dirty="0">
                <a:solidFill>
                  <a:srgbClr val="0000FF"/>
                </a:solidFill>
              </a:rPr>
              <a:t>Head Node </a:t>
            </a:r>
            <a:r>
              <a:rPr lang="en-US" dirty="0"/>
              <a:t>– computer used for logging on and submitting jobs</a:t>
            </a:r>
          </a:p>
          <a:p>
            <a:pPr lvl="2"/>
            <a:r>
              <a:rPr lang="en-US" dirty="0">
                <a:solidFill>
                  <a:srgbClr val="0000FF"/>
                </a:solidFill>
              </a:rPr>
              <a:t>Compute Node </a:t>
            </a:r>
            <a:r>
              <a:rPr lang="en-US" dirty="0"/>
              <a:t>--  computer that does most of the work</a:t>
            </a:r>
          </a:p>
          <a:p>
            <a:pPr lvl="2"/>
            <a:endParaRPr lang="en-US" dirty="0"/>
          </a:p>
          <a:p>
            <a:r>
              <a:rPr lang="en-US" dirty="0"/>
              <a:t>Core – an individual processor on a computer</a:t>
            </a:r>
          </a:p>
          <a:p>
            <a:endParaRPr lang="en-US" dirty="0"/>
          </a:p>
        </p:txBody>
      </p:sp>
      <p:pic>
        <p:nvPicPr>
          <p:cNvPr id="1026" name="Picture 2" descr="C:\Users\jmh5ad\AppData\Local\Microsoft\Windows\Temporary Internet Files\Content.IE5\0A1MUT4M\MC900078625[1].w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2765" y="762002"/>
            <a:ext cx="903682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3285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/scratch Directory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274320" lvl="1" indent="0">
              <a:buNone/>
            </a:pPr>
            <a:endParaRPr lang="en-US" dirty="0"/>
          </a:p>
          <a:p>
            <a:r>
              <a:rPr lang="en-US" dirty="0"/>
              <a:t>Each user will have access to 10 TB of </a:t>
            </a:r>
            <a:r>
              <a:rPr lang="en-US" b="1" dirty="0">
                <a:solidFill>
                  <a:srgbClr val="0070C0"/>
                </a:solidFill>
              </a:rPr>
              <a:t>temporary</a:t>
            </a:r>
            <a:r>
              <a:rPr lang="en-US" dirty="0"/>
              <a:t> storage.</a:t>
            </a:r>
          </a:p>
          <a:p>
            <a:pPr lvl="1"/>
            <a:r>
              <a:rPr lang="en-US" dirty="0"/>
              <a:t>It is located in a subdirectory under /scratch, and named with your </a:t>
            </a:r>
            <a:r>
              <a:rPr lang="en-US" dirty="0" err="1"/>
              <a:t>userID</a:t>
            </a:r>
            <a:endParaRPr lang="en-US" dirty="0"/>
          </a:p>
          <a:p>
            <a:pPr lvl="1"/>
            <a:r>
              <a:rPr lang="en-US" dirty="0"/>
              <a:t>e.g., 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cd /scratch/mst3k</a:t>
            </a:r>
          </a:p>
          <a:p>
            <a:pPr lvl="1"/>
            <a:r>
              <a:rPr lang="en-US" dirty="0">
                <a:cs typeface="Courier New" panose="02070309020205020404" pitchFamily="49" charset="0"/>
              </a:rPr>
              <a:t>You are limited to 350,000 files in your scratch directory.</a:t>
            </a:r>
          </a:p>
          <a:p>
            <a:pPr lvl="1"/>
            <a:r>
              <a:rPr lang="en-US" dirty="0">
                <a:cs typeface="Courier New" panose="02070309020205020404" pitchFamily="49" charset="0"/>
              </a:rPr>
              <a:t>The /scratch directory is for personal use and is not shareable with other users.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139861" y="5004363"/>
            <a:ext cx="6988342" cy="10156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000099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/>
              <a:t>Important:   </a:t>
            </a:r>
          </a:p>
          <a:p>
            <a:r>
              <a:rPr lang="en-US" sz="2000" dirty="0"/>
              <a:t> /scratch is </a:t>
            </a:r>
            <a:r>
              <a:rPr lang="en-US" sz="2000" b="1" dirty="0">
                <a:solidFill>
                  <a:srgbClr val="FF0000"/>
                </a:solidFill>
              </a:rPr>
              <a:t>NOT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b="1" dirty="0">
                <a:solidFill>
                  <a:srgbClr val="FF0000"/>
                </a:solidFill>
              </a:rPr>
              <a:t>permanent </a:t>
            </a:r>
            <a:r>
              <a:rPr lang="en-US" sz="2000" dirty="0"/>
              <a:t>storage and files that have not been accessed for more than </a:t>
            </a:r>
            <a:r>
              <a:rPr lang="en-US" sz="2000" b="1" dirty="0">
                <a:solidFill>
                  <a:srgbClr val="FF0000"/>
                </a:solidFill>
              </a:rPr>
              <a:t>90 days </a:t>
            </a:r>
            <a:r>
              <a:rPr lang="en-US" sz="2000" dirty="0"/>
              <a:t>will be marked for deletion.</a:t>
            </a:r>
          </a:p>
        </p:txBody>
      </p:sp>
    </p:spTree>
    <p:extLst>
      <p:ext uri="{BB962C8B-B14F-4D97-AF65-F5344CB8AC3E}">
        <p14:creationId xmlns:p14="http://schemas.microsoft.com/office/powerpoint/2010/main" val="9771926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Jobs from Scratch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We recommend that you run your jobs out of your /scratch directory for two reasons:</a:t>
            </a:r>
          </a:p>
          <a:p>
            <a:pPr lvl="2"/>
            <a:r>
              <a:rPr lang="en-US" sz="2400" dirty="0"/>
              <a:t>/scratch is on a </a:t>
            </a:r>
            <a:r>
              <a:rPr lang="en-US" sz="2400" dirty="0" err="1"/>
              <a:t>Lustre</a:t>
            </a:r>
            <a:r>
              <a:rPr lang="en-US" sz="2400" dirty="0"/>
              <a:t> filesystem (a storage system designed specifically for parallel access).</a:t>
            </a:r>
          </a:p>
          <a:p>
            <a:pPr lvl="2"/>
            <a:r>
              <a:rPr lang="en-US" sz="2400" dirty="0"/>
              <a:t>/scratch is connected to the compute nodes with </a:t>
            </a:r>
            <a:r>
              <a:rPr lang="en-US" sz="2400" dirty="0" err="1"/>
              <a:t>Infiniband</a:t>
            </a:r>
            <a:r>
              <a:rPr lang="en-US" sz="2400" dirty="0"/>
              <a:t> (a very fast network connection).</a:t>
            </a:r>
            <a:r>
              <a:rPr lang="en-US" sz="1800" dirty="0"/>
              <a:t> </a:t>
            </a:r>
          </a:p>
          <a:p>
            <a:pPr marL="285750" indent="-285750"/>
            <a:endParaRPr lang="en-US" sz="2400" dirty="0"/>
          </a:p>
          <a:p>
            <a:pPr lvl="2"/>
            <a:endParaRPr lang="en-US" dirty="0"/>
          </a:p>
          <a:p>
            <a:pPr marL="548640" lvl="2" indent="0">
              <a:buNone/>
            </a:pPr>
            <a:endParaRPr lang="en-US" dirty="0"/>
          </a:p>
          <a:p>
            <a:pPr marL="548640" lvl="2" indent="0">
              <a:buNone/>
            </a:pP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274320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7" name="Folded Corner 6"/>
          <p:cNvSpPr/>
          <p:nvPr/>
        </p:nvSpPr>
        <p:spPr>
          <a:xfrm>
            <a:off x="2060330" y="4257950"/>
            <a:ext cx="8273562" cy="1858108"/>
          </a:xfrm>
          <a:prstGeom prst="foldedCorner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/>
            <a:endParaRPr lang="en-US" sz="2400" dirty="0"/>
          </a:p>
          <a:p>
            <a:pPr marL="285750" indent="-285750"/>
            <a:endParaRPr lang="en-US" sz="2400" dirty="0"/>
          </a:p>
          <a:p>
            <a:pPr marL="285750" indent="-285750"/>
            <a:r>
              <a:rPr lang="en-US" sz="2400" dirty="0"/>
              <a:t>We also recommend that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You keep copies of your programs and data in more permanent locations (e.g., your home directory or leased storage).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9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After your jobs finish, you copy the results to more permanent storage).</a:t>
            </a:r>
          </a:p>
          <a:p>
            <a:pPr lvl="2"/>
            <a:endParaRPr lang="en-US" dirty="0"/>
          </a:p>
          <a:p>
            <a:pPr marL="548640"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51749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Checking your Storage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To see how much disk space you have used in your home and scratch directories, open a Terminal window and type </a:t>
            </a:r>
            <a:r>
              <a:rPr lang="en-US" sz="24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hdquota</a:t>
            </a:r>
            <a:r>
              <a:rPr lang="en-US" sz="2400" dirty="0"/>
              <a:t> at the command-line prompt:</a:t>
            </a:r>
          </a:p>
          <a:p>
            <a:endParaRPr lang="en-US" sz="2400" dirty="0"/>
          </a:p>
          <a:p>
            <a:pPr marL="514350" lvl="1" indent="-514350">
              <a:buFont typeface="+mj-lt"/>
              <a:buAutoNum type="arabicPeriod"/>
            </a:pPr>
            <a:endParaRPr lang="en-US" sz="2000" dirty="0"/>
          </a:p>
          <a:p>
            <a:pPr marL="0" lvl="1" indent="0">
              <a:buNone/>
            </a:pPr>
            <a:endParaRPr lang="en-US" sz="2000" dirty="0"/>
          </a:p>
          <a:p>
            <a:endParaRPr lang="en-US" sz="2400" dirty="0"/>
          </a:p>
          <a:p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marL="514350" indent="-514350">
              <a:buFont typeface="+mj-lt"/>
              <a:buAutoNum type="arabicPeriod"/>
            </a:pPr>
            <a:endParaRPr 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838201" y="3200401"/>
            <a:ext cx="10858500" cy="2862322"/>
          </a:xfrm>
          <a:prstGeom prst="rect">
            <a:avLst/>
          </a:prstGeom>
          <a:solidFill>
            <a:srgbClr val="FFFFCC"/>
          </a:solidFill>
          <a:ln>
            <a:solidFill>
              <a:srgbClr val="485A82"/>
            </a:solidFill>
          </a:ln>
        </p:spPr>
        <p:txBody>
          <a:bodyPr wrap="square" rtlCol="0">
            <a:spAutoFit/>
          </a:bodyPr>
          <a:lstStyle/>
          <a:p>
            <a:pPr marL="274320" lvl="2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hdquota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74320" lvl="2"/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/>
              <a:t>Type             Location         Name                   Size   Used   Avail   Use%   </a:t>
            </a:r>
          </a:p>
          <a:p>
            <a:pPr lvl="1"/>
            <a:r>
              <a:rPr lang="en-US" dirty="0"/>
              <a:t>=============================================================================== </a:t>
            </a:r>
          </a:p>
          <a:p>
            <a:pPr lvl="1"/>
            <a:r>
              <a:rPr lang="en-US" dirty="0"/>
              <a:t>home             /home           mst3k                   50G  472M  50G   1% 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Location        </a:t>
            </a:r>
            <a:r>
              <a:rPr lang="en-US" dirty="0" err="1"/>
              <a:t>Age_Limit</a:t>
            </a:r>
            <a:r>
              <a:rPr lang="en-US" dirty="0"/>
              <a:t>(Days)       </a:t>
            </a:r>
            <a:r>
              <a:rPr lang="en-US" dirty="0" err="1"/>
              <a:t>Disk_Limit</a:t>
            </a:r>
            <a:r>
              <a:rPr lang="en-US" dirty="0"/>
              <a:t>(GB)         Use(GB)             </a:t>
            </a:r>
            <a:r>
              <a:rPr lang="en-US" dirty="0" err="1"/>
              <a:t>File_Limit</a:t>
            </a:r>
            <a:r>
              <a:rPr lang="en-US" dirty="0"/>
              <a:t>          Use</a:t>
            </a:r>
          </a:p>
          <a:p>
            <a:pPr lvl="1"/>
            <a:r>
              <a:rPr lang="en-US" dirty="0"/>
              <a:t>====================================================================================</a:t>
            </a:r>
          </a:p>
          <a:p>
            <a:pPr lvl="1"/>
            <a:r>
              <a:rPr lang="en-US" dirty="0"/>
              <a:t>/scratch/mst3k           90                      10240                       0                      350000               3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18364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Moving data onto </a:t>
            </a:r>
            <a:r>
              <a:rPr lang="en-US" err="1"/>
              <a:t>Rivanna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You have several options for transferring data onto your home or /scratch directories.</a:t>
            </a:r>
          </a:p>
          <a:p>
            <a:pPr marL="731520" lvl="1" indent="-457200">
              <a:buFont typeface="+mj-lt"/>
              <a:buAutoNum type="arabicPeriod"/>
            </a:pPr>
            <a:r>
              <a:rPr lang="en-US" dirty="0"/>
              <a:t>Use the </a:t>
            </a:r>
            <a:r>
              <a:rPr lang="en-US" dirty="0" err="1"/>
              <a:t>scp</a:t>
            </a:r>
            <a:r>
              <a:rPr lang="en-US" dirty="0"/>
              <a:t> command in a terminal window.</a:t>
            </a:r>
          </a:p>
          <a:p>
            <a:pPr marL="731520" lvl="1" indent="-457200">
              <a:buFont typeface="+mj-lt"/>
              <a:buAutoNum type="arabicPeriod"/>
            </a:pPr>
            <a:r>
              <a:rPr lang="en-US" dirty="0"/>
              <a:t>Use a drag-and-drop option with </a:t>
            </a:r>
            <a:r>
              <a:rPr lang="en-US" dirty="0" err="1"/>
              <a:t>MobaXterm</a:t>
            </a:r>
            <a:r>
              <a:rPr lang="en-US" dirty="0"/>
              <a:t> (Windows) or </a:t>
            </a:r>
            <a:r>
              <a:rPr lang="en-US" dirty="0" err="1"/>
              <a:t>Cyberduck</a:t>
            </a:r>
            <a:r>
              <a:rPr lang="en-US" dirty="0"/>
              <a:t> (Mac OS).</a:t>
            </a:r>
          </a:p>
          <a:p>
            <a:pPr marL="731520" lvl="1" indent="-457200">
              <a:buFont typeface="+mj-lt"/>
              <a:buAutoNum type="arabicPeriod"/>
            </a:pPr>
            <a:r>
              <a:rPr lang="en-US" dirty="0"/>
              <a:t>For small files, use the Upload and Download buttons in the Open </a:t>
            </a:r>
            <a:r>
              <a:rPr lang="en-US" dirty="0" err="1"/>
              <a:t>onDemand</a:t>
            </a:r>
            <a:r>
              <a:rPr lang="en-US" dirty="0"/>
              <a:t> Files App</a:t>
            </a:r>
          </a:p>
          <a:p>
            <a:pPr marL="731520" lvl="1" indent="-457200">
              <a:buFont typeface="+mj-lt"/>
              <a:buAutoNum type="arabicPeriod"/>
            </a:pPr>
            <a:r>
              <a:rPr lang="en-US" dirty="0"/>
              <a:t>Use the web browser in the </a:t>
            </a:r>
            <a:r>
              <a:rPr lang="en-US" dirty="0" err="1"/>
              <a:t>FastX</a:t>
            </a:r>
            <a:r>
              <a:rPr lang="en-US" dirty="0"/>
              <a:t> desktop to download data from UVA Box.</a:t>
            </a:r>
          </a:p>
          <a:p>
            <a:pPr marL="731520" lvl="1" indent="-457200">
              <a:buFont typeface="+mj-lt"/>
              <a:buAutoNum type="arabicPeriod"/>
            </a:pPr>
            <a:r>
              <a:rPr lang="en-US" dirty="0"/>
              <a:t>Use the </a:t>
            </a:r>
            <a:r>
              <a:rPr lang="en-US" dirty="0" err="1"/>
              <a:t>git</a:t>
            </a:r>
            <a:r>
              <a:rPr lang="en-US" dirty="0"/>
              <a:t> clone command to copy </a:t>
            </a:r>
            <a:r>
              <a:rPr lang="en-US" dirty="0" err="1"/>
              <a:t>git</a:t>
            </a:r>
            <a:r>
              <a:rPr lang="en-US" dirty="0"/>
              <a:t> repositories</a:t>
            </a:r>
          </a:p>
          <a:p>
            <a:pPr marL="731520" lvl="1" indent="-457200">
              <a:buFont typeface="+mj-lt"/>
              <a:buAutoNum type="arabicPeriod"/>
            </a:pPr>
            <a:r>
              <a:rPr lang="en-US" dirty="0"/>
              <a:t>Set up a Globus endpoint on your laptop and use the Globus web interface to transfer files.  </a:t>
            </a:r>
          </a:p>
          <a:p>
            <a:pPr marL="274320" lvl="1" indent="0">
              <a:buNone/>
            </a:pPr>
            <a:r>
              <a:rPr lang="en-US" dirty="0"/>
              <a:t>	(See </a:t>
            </a:r>
            <a:r>
              <a:rPr lang="en-US" dirty="0">
                <a:hlinkClick r:id="rId2"/>
              </a:rPr>
              <a:t>https://www.rc.virginia.edu/userinfo/globus/</a:t>
            </a:r>
            <a:r>
              <a:rPr lang="en-US" dirty="0"/>
              <a:t> for details)</a:t>
            </a:r>
          </a:p>
        </p:txBody>
      </p:sp>
    </p:spTree>
    <p:extLst>
      <p:ext uri="{BB962C8B-B14F-4D97-AF65-F5344CB8AC3E}">
        <p14:creationId xmlns:p14="http://schemas.microsoft.com/office/powerpoint/2010/main" val="11628649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Modules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69257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Any application software that you want to use will need to be loaded with the </a:t>
            </a:r>
            <a:r>
              <a:rPr lang="en-US" b="1" dirty="0">
                <a:solidFill>
                  <a:srgbClr val="0070C0"/>
                </a:solidFill>
                <a:latin typeface="Courier" pitchFamily="2" charset="0"/>
              </a:rPr>
              <a:t>module load </a:t>
            </a:r>
            <a:r>
              <a:rPr lang="en-US" dirty="0"/>
              <a:t>command.  </a:t>
            </a:r>
          </a:p>
          <a:p>
            <a:r>
              <a:rPr lang="en-US" dirty="0"/>
              <a:t>For example:</a:t>
            </a:r>
          </a:p>
          <a:p>
            <a:pPr lvl="2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module load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matlab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module load anaconda/2020.11-py3.8</a:t>
            </a:r>
          </a:p>
          <a:p>
            <a:pPr lvl="2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module load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goolf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/7.1.0_3.1.4 R/4.0.0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You will need to load the module any time that you create a new shell</a:t>
            </a:r>
          </a:p>
          <a:p>
            <a:pPr lvl="2"/>
            <a:r>
              <a:rPr lang="en-US" sz="2400" dirty="0"/>
              <a:t>Every time that you log out and back in</a:t>
            </a:r>
          </a:p>
          <a:p>
            <a:pPr lvl="2"/>
            <a:r>
              <a:rPr lang="en-US" sz="2400" dirty="0"/>
              <a:t>Every time that you run a batch job on a compute node</a:t>
            </a:r>
          </a:p>
        </p:txBody>
      </p:sp>
    </p:spTree>
    <p:extLst>
      <p:ext uri="{BB962C8B-B14F-4D97-AF65-F5344CB8AC3E}">
        <p14:creationId xmlns:p14="http://schemas.microsoft.com/office/powerpoint/2010/main" val="20020167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Details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1963007" y="1155528"/>
            <a:ext cx="8422105" cy="4549775"/>
          </a:xfrm>
        </p:spPr>
        <p:txBody>
          <a:bodyPr/>
          <a:lstStyle/>
          <a:p>
            <a:pPr lvl="1"/>
            <a:r>
              <a:rPr lang="en-US" dirty="0">
                <a:solidFill>
                  <a:srgbClr val="0070C0"/>
                </a:solidFill>
                <a:latin typeface="Courier" pitchFamily="2" charset="0"/>
              </a:rPr>
              <a:t>module avail </a:t>
            </a:r>
            <a:r>
              <a:rPr lang="en-US" dirty="0"/>
              <a:t>– Lists all available modules and versions.</a:t>
            </a:r>
          </a:p>
          <a:p>
            <a:pPr lvl="1"/>
            <a:endParaRPr lang="en-US" sz="600" dirty="0"/>
          </a:p>
          <a:p>
            <a:pPr lvl="1"/>
            <a:r>
              <a:rPr lang="en-US" dirty="0">
                <a:solidFill>
                  <a:srgbClr val="0070C0"/>
                </a:solidFill>
                <a:latin typeface="Courier" pitchFamily="2" charset="0"/>
              </a:rPr>
              <a:t>module spider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/>
              <a:t>– Shows all available modules</a:t>
            </a:r>
          </a:p>
          <a:p>
            <a:pPr lvl="1"/>
            <a:endParaRPr lang="en-US" sz="600" dirty="0"/>
          </a:p>
          <a:p>
            <a:pPr lvl="1"/>
            <a:r>
              <a:rPr lang="en-US" dirty="0">
                <a:solidFill>
                  <a:srgbClr val="0070C0"/>
                </a:solidFill>
                <a:latin typeface="Courier" pitchFamily="2" charset="0"/>
              </a:rPr>
              <a:t>module key keyword </a:t>
            </a:r>
            <a:r>
              <a:rPr lang="en-US" dirty="0"/>
              <a:t>– Shows modules with the keyword in the description</a:t>
            </a:r>
          </a:p>
          <a:p>
            <a:pPr lvl="1"/>
            <a:endParaRPr lang="en-US" sz="600" dirty="0"/>
          </a:p>
          <a:p>
            <a:pPr lvl="1"/>
            <a:r>
              <a:rPr lang="en-US" dirty="0">
                <a:solidFill>
                  <a:srgbClr val="0070C0"/>
                </a:solidFill>
                <a:latin typeface="Courier" pitchFamily="2" charset="0"/>
              </a:rPr>
              <a:t>module list </a:t>
            </a:r>
            <a:r>
              <a:rPr lang="en-US" dirty="0"/>
              <a:t>– Lists modules loaded in your environment.</a:t>
            </a:r>
          </a:p>
          <a:p>
            <a:pPr lvl="1"/>
            <a:endParaRPr lang="en-US" sz="600" dirty="0"/>
          </a:p>
          <a:p>
            <a:pPr lvl="1"/>
            <a:r>
              <a:rPr lang="en-US" dirty="0">
                <a:solidFill>
                  <a:srgbClr val="0070C0"/>
                </a:solidFill>
                <a:latin typeface="Courier" pitchFamily="2" charset="0"/>
              </a:rPr>
              <a:t>module load </a:t>
            </a:r>
            <a:r>
              <a:rPr lang="en-US" dirty="0" err="1">
                <a:solidFill>
                  <a:srgbClr val="0070C0"/>
                </a:solidFill>
                <a:latin typeface="Courier" pitchFamily="2" charset="0"/>
              </a:rPr>
              <a:t>mymod</a:t>
            </a:r>
            <a:r>
              <a:rPr lang="en-US" dirty="0">
                <a:solidFill>
                  <a:srgbClr val="0070C0"/>
                </a:solidFill>
                <a:latin typeface="Courier" pitchFamily="2" charset="0"/>
              </a:rPr>
              <a:t> </a:t>
            </a:r>
            <a:r>
              <a:rPr lang="en-US" dirty="0"/>
              <a:t>– Loads the default module to set up the environment for some software.</a:t>
            </a:r>
          </a:p>
          <a:p>
            <a:pPr lvl="2"/>
            <a:r>
              <a:rPr lang="en-US" dirty="0"/>
              <a:t>module load </a:t>
            </a:r>
            <a:r>
              <a:rPr lang="en-US" dirty="0" err="1"/>
              <a:t>mymod</a:t>
            </a:r>
            <a:r>
              <a:rPr lang="en-US" dirty="0"/>
              <a:t>/N.M – Loads a specific version N.M of software </a:t>
            </a:r>
            <a:r>
              <a:rPr lang="en-US" dirty="0" err="1"/>
              <a:t>mymod</a:t>
            </a:r>
            <a:r>
              <a:rPr lang="en-US" dirty="0"/>
              <a:t>.</a:t>
            </a:r>
          </a:p>
          <a:p>
            <a:pPr lvl="2"/>
            <a:r>
              <a:rPr lang="en-US" dirty="0"/>
              <a:t>module load compiler </a:t>
            </a:r>
            <a:r>
              <a:rPr lang="en-US" dirty="0" err="1"/>
              <a:t>mpi</a:t>
            </a:r>
            <a:r>
              <a:rPr lang="en-US" dirty="0"/>
              <a:t> </a:t>
            </a:r>
            <a:r>
              <a:rPr lang="en-US" dirty="0" err="1"/>
              <a:t>mymod</a:t>
            </a:r>
            <a:r>
              <a:rPr lang="en-US" dirty="0"/>
              <a:t> – For compiler- and MPI- specific modules, loads the modules in the appropriate order and, optionally, the version.</a:t>
            </a:r>
          </a:p>
          <a:p>
            <a:pPr lvl="2"/>
            <a:endParaRPr lang="en-US" sz="600" dirty="0"/>
          </a:p>
          <a:p>
            <a:pPr lvl="1"/>
            <a:r>
              <a:rPr lang="en-US" dirty="0">
                <a:solidFill>
                  <a:srgbClr val="0070C0"/>
                </a:solidFill>
                <a:latin typeface="Courier" pitchFamily="2" charset="0"/>
              </a:rPr>
              <a:t>module purge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/>
              <a:t>– Clears all modules.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18903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more about a Module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2152650" y="1333669"/>
            <a:ext cx="8556914" cy="5043069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To locate a python module, try the following:</a:t>
            </a:r>
          </a:p>
          <a:p>
            <a:pPr lvl="1"/>
            <a:endParaRPr lang="en-US" sz="2000" dirty="0"/>
          </a:p>
          <a:p>
            <a:endParaRPr lang="en-US" sz="2000" dirty="0"/>
          </a:p>
          <a:p>
            <a:pPr marL="0" lvl="1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r>
              <a:rPr lang="en-US" dirty="0"/>
              <a:t>To find bioinformatics software packages, try this: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r>
              <a:rPr lang="en-US" dirty="0"/>
              <a:t>The available software is also listed on our website:</a:t>
            </a:r>
          </a:p>
          <a:p>
            <a:pPr marL="0" indent="0">
              <a:buNone/>
            </a:pPr>
            <a:r>
              <a:rPr lang="en-US" dirty="0"/>
              <a:t>	 </a:t>
            </a:r>
            <a:r>
              <a:rPr lang="en-US" dirty="0">
                <a:hlinkClick r:id="rId2"/>
              </a:rPr>
              <a:t>https://www.rc.virginia.edu/userinfo/rivanna/software/complete-list/</a:t>
            </a:r>
            <a:endParaRPr lang="en-US" dirty="0"/>
          </a:p>
          <a:p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152650" y="1782068"/>
            <a:ext cx="7886700" cy="1477328"/>
          </a:xfrm>
          <a:prstGeom prst="rect">
            <a:avLst/>
          </a:prstGeom>
          <a:solidFill>
            <a:srgbClr val="FFFFCC"/>
          </a:solidFill>
          <a:ln>
            <a:solidFill>
              <a:srgbClr val="485A82"/>
            </a:solidFill>
          </a:ln>
        </p:spPr>
        <p:txBody>
          <a:bodyPr wrap="square" rtlCol="0">
            <a:spAutoFit/>
          </a:bodyPr>
          <a:lstStyle/>
          <a:p>
            <a:pPr marL="274320" lvl="2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$ module avail python</a:t>
            </a:r>
          </a:p>
          <a:p>
            <a:pPr marL="274320" lvl="2"/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74320" lvl="2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$ module spider python</a:t>
            </a:r>
          </a:p>
          <a:p>
            <a:pPr marL="274320" lvl="2"/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74320" lvl="2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$ module key python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EE5E02-BF10-4C4E-A29F-6BD2DD87B500}"/>
              </a:ext>
            </a:extLst>
          </p:cNvPr>
          <p:cNvSpPr txBox="1"/>
          <p:nvPr/>
        </p:nvSpPr>
        <p:spPr>
          <a:xfrm>
            <a:off x="2152650" y="4171059"/>
            <a:ext cx="7886700" cy="369332"/>
          </a:xfrm>
          <a:prstGeom prst="rect">
            <a:avLst/>
          </a:prstGeom>
          <a:solidFill>
            <a:srgbClr val="FFFFCC"/>
          </a:solidFill>
          <a:ln>
            <a:solidFill>
              <a:srgbClr val="485A82"/>
            </a:solidFill>
          </a:ln>
        </p:spPr>
        <p:txBody>
          <a:bodyPr wrap="square" rtlCol="0">
            <a:spAutoFit/>
          </a:bodyPr>
          <a:lstStyle/>
          <a:p>
            <a:pPr marL="274320" lvl="2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$ module key bio</a:t>
            </a:r>
          </a:p>
        </p:txBody>
      </p:sp>
    </p:spTree>
    <p:extLst>
      <p:ext uri="{BB962C8B-B14F-4D97-AF65-F5344CB8AC3E}">
        <p14:creationId xmlns:p14="http://schemas.microsoft.com/office/powerpoint/2010/main" val="14201254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Partitions (Queues)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2446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Partitions (Queues)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Rivanna</a:t>
            </a:r>
            <a:r>
              <a:rPr lang="en-US" dirty="0"/>
              <a:t> has several partitions (or queues) for job submissions.</a:t>
            </a:r>
          </a:p>
          <a:p>
            <a:pPr lvl="2"/>
            <a:r>
              <a:rPr lang="en-US" dirty="0"/>
              <a:t>You will need to specify a partition when you submit a job.</a:t>
            </a:r>
          </a:p>
          <a:p>
            <a:pPr lvl="2"/>
            <a:r>
              <a:rPr lang="en-US" dirty="0"/>
              <a:t>To see the partitions that are available to you, type </a:t>
            </a:r>
            <a:r>
              <a:rPr lang="en-US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qlist</a:t>
            </a:r>
            <a:r>
              <a:rPr lang="en-US" dirty="0"/>
              <a:t> at the command-line prompt.</a:t>
            </a:r>
          </a:p>
          <a:p>
            <a:endParaRPr lang="en-US" dirty="0"/>
          </a:p>
          <a:p>
            <a:pPr marL="514350" lvl="1" indent="-514350">
              <a:buFont typeface="+mj-lt"/>
              <a:buAutoNum type="arabicPeriod"/>
            </a:pPr>
            <a:endParaRPr lang="en-US" dirty="0"/>
          </a:p>
          <a:p>
            <a:pPr marL="0" lvl="1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95196" y="3072348"/>
            <a:ext cx="7627943" cy="3323987"/>
          </a:xfrm>
          <a:prstGeom prst="rect">
            <a:avLst/>
          </a:prstGeom>
          <a:solidFill>
            <a:srgbClr val="FFFFCC"/>
          </a:solidFill>
          <a:ln>
            <a:solidFill>
              <a:srgbClr val="485A82"/>
            </a:solidFill>
          </a:ln>
        </p:spPr>
        <p:txBody>
          <a:bodyPr wrap="square" rtlCol="0">
            <a:spAutoFit/>
          </a:bodyPr>
          <a:lstStyle/>
          <a:p>
            <a:pPr marL="274320" lvl="2"/>
            <a:endParaRPr lang="en-US" sz="1200" dirty="0"/>
          </a:p>
          <a:p>
            <a:r>
              <a:rPr lang="en-US" dirty="0"/>
              <a:t>$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qlist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r>
              <a:rPr lang="en-US" dirty="0"/>
              <a:t>Queue	   Total   	Free    	Jobs    	Jobs    	           Time           SU</a:t>
            </a:r>
          </a:p>
          <a:p>
            <a:r>
              <a:rPr lang="en-US" dirty="0"/>
              <a:t>(partition)    Cores   Cores   	Running 	Pending 	           Limit          Charge</a:t>
            </a:r>
          </a:p>
          <a:p>
            <a:r>
              <a:rPr lang="en-US" dirty="0"/>
              <a:t>=================================================================</a:t>
            </a:r>
          </a:p>
          <a:p>
            <a:r>
              <a:rPr lang="en-US" dirty="0" err="1"/>
              <a:t>bii</a:t>
            </a:r>
            <a:r>
              <a:rPr lang="en-US" dirty="0"/>
              <a:t>                   200          180                0                0                7-00:00:00     1</a:t>
            </a:r>
          </a:p>
          <a:p>
            <a:r>
              <a:rPr lang="en-US" dirty="0"/>
              <a:t>standard       200          180                0                0                7-00:00:00     1</a:t>
            </a:r>
          </a:p>
          <a:p>
            <a:r>
              <a:rPr lang="en-US" dirty="0"/>
              <a:t>dev                200          180                0                0                   1:00:00        0</a:t>
            </a:r>
          </a:p>
          <a:p>
            <a:r>
              <a:rPr lang="en-US" dirty="0"/>
              <a:t>parallel          200          180                0                0                3-00:00:00     1</a:t>
            </a:r>
          </a:p>
          <a:p>
            <a:r>
              <a:rPr lang="en-US" dirty="0" err="1"/>
              <a:t>largemem</a:t>
            </a:r>
            <a:r>
              <a:rPr lang="en-US" dirty="0"/>
              <a:t>     200          180                0                0                4-00:00:00     1</a:t>
            </a:r>
          </a:p>
          <a:p>
            <a:r>
              <a:rPr lang="en-US" dirty="0" err="1"/>
              <a:t>gpu</a:t>
            </a:r>
            <a:r>
              <a:rPr lang="en-US" dirty="0"/>
              <a:t>                  28            28                 0                0                3-00:00:00     3</a:t>
            </a:r>
          </a:p>
        </p:txBody>
      </p:sp>
    </p:spTree>
    <p:extLst>
      <p:ext uri="{BB962C8B-B14F-4D97-AF65-F5344CB8AC3E}">
        <p14:creationId xmlns:p14="http://schemas.microsoft.com/office/powerpoint/2010/main" val="29883566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Rivanna</a:t>
            </a:r>
            <a:r>
              <a:rPr lang="en-US" dirty="0"/>
              <a:t>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baseline="-25000" dirty="0"/>
          </a:p>
          <a:p>
            <a:pPr marL="414683" indent="-414683"/>
            <a:endParaRPr lang="en-US" baseline="-25000" dirty="0"/>
          </a:p>
          <a:p>
            <a:pPr marL="414683" indent="-414683"/>
            <a:endParaRPr lang="en-US" baseline="-25000" dirty="0"/>
          </a:p>
          <a:p>
            <a:pPr marL="689003" lvl="1" indent="-414683"/>
            <a:endParaRPr lang="en-US" baseline="-25000" dirty="0"/>
          </a:p>
          <a:p>
            <a:pPr marL="0" indent="0"/>
            <a:endParaRPr lang="en-US" baseline="-25000" dirty="0"/>
          </a:p>
        </p:txBody>
      </p:sp>
      <p:sp>
        <p:nvSpPr>
          <p:cNvPr id="7" name="Rectangle 6"/>
          <p:cNvSpPr/>
          <p:nvPr/>
        </p:nvSpPr>
        <p:spPr>
          <a:xfrm>
            <a:off x="4115487" y="1694136"/>
            <a:ext cx="5753100" cy="445655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                                                                                  </a:t>
            </a:r>
          </a:p>
          <a:p>
            <a:r>
              <a:rPr lang="en-US" b="1" dirty="0"/>
              <a:t>                                                                                        					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Can 5"/>
          <p:cNvSpPr/>
          <p:nvPr/>
        </p:nvSpPr>
        <p:spPr>
          <a:xfrm>
            <a:off x="4241688" y="4962684"/>
            <a:ext cx="1137466" cy="1063752"/>
          </a:xfrm>
          <a:prstGeom prst="can">
            <a:avLst/>
          </a:prstGeom>
          <a:solidFill>
            <a:srgbClr val="3A98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Home Directory</a:t>
            </a:r>
          </a:p>
        </p:txBody>
      </p:sp>
      <p:cxnSp>
        <p:nvCxnSpPr>
          <p:cNvPr id="15" name="Straight Connector 14"/>
          <p:cNvCxnSpPr/>
          <p:nvPr/>
        </p:nvCxnSpPr>
        <p:spPr>
          <a:xfrm>
            <a:off x="3048000" y="2645411"/>
            <a:ext cx="0" cy="621997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39" idx="0"/>
            <a:endCxn id="4" idx="1"/>
          </p:cNvCxnSpPr>
          <p:nvPr/>
        </p:nvCxnSpPr>
        <p:spPr>
          <a:xfrm>
            <a:off x="3808731" y="3559810"/>
            <a:ext cx="507213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9" name="Cloud 38"/>
          <p:cNvSpPr/>
          <p:nvPr/>
        </p:nvSpPr>
        <p:spPr>
          <a:xfrm>
            <a:off x="2286000" y="3102610"/>
            <a:ext cx="1524000" cy="914400"/>
          </a:xfrm>
          <a:prstGeom prst="cloud">
            <a:avLst/>
          </a:prstGeom>
          <a:solidFill>
            <a:srgbClr val="006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ssh</a:t>
            </a:r>
            <a:r>
              <a:rPr lang="en-US" dirty="0"/>
              <a:t> client</a:t>
            </a:r>
          </a:p>
        </p:txBody>
      </p:sp>
      <p:sp>
        <p:nvSpPr>
          <p:cNvPr id="24" name="Can 23"/>
          <p:cNvSpPr/>
          <p:nvPr/>
        </p:nvSpPr>
        <p:spPr>
          <a:xfrm>
            <a:off x="5873303" y="4962684"/>
            <a:ext cx="1213297" cy="1063752"/>
          </a:xfrm>
          <a:prstGeom prst="can">
            <a:avLst/>
          </a:prstGeom>
          <a:solidFill>
            <a:srgbClr val="7030A0"/>
          </a:solidFill>
          <a:ln w="19050">
            <a:solidFill>
              <a:schemeClr val="tx1"/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Other Storage</a:t>
            </a:r>
          </a:p>
        </p:txBody>
      </p:sp>
      <p:pic>
        <p:nvPicPr>
          <p:cNvPr id="22" name="Picture 8" descr="C:\Users\jmh5ad\AppData\Local\Microsoft\Windows\Temporary Internet Files\Content.IE5\CFG51TGP\MC900436992[1].w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8200" y="1600201"/>
            <a:ext cx="1930400" cy="131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Can 28"/>
          <p:cNvSpPr/>
          <p:nvPr/>
        </p:nvSpPr>
        <p:spPr>
          <a:xfrm>
            <a:off x="7839397" y="4962684"/>
            <a:ext cx="1371279" cy="1063752"/>
          </a:xfrm>
          <a:prstGeom prst="can">
            <a:avLst/>
          </a:prstGeom>
          <a:solidFill>
            <a:srgbClr val="4F4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Scratch</a:t>
            </a:r>
          </a:p>
          <a:p>
            <a:pPr algn="ctr"/>
            <a:r>
              <a:rPr lang="en-US" dirty="0"/>
              <a:t>(</a:t>
            </a:r>
            <a:r>
              <a:rPr lang="en-US" dirty="0" err="1"/>
              <a:t>Lustre</a:t>
            </a:r>
            <a:r>
              <a:rPr lang="en-US" dirty="0"/>
              <a:t>)</a:t>
            </a:r>
          </a:p>
        </p:txBody>
      </p:sp>
      <p:cxnSp>
        <p:nvCxnSpPr>
          <p:cNvPr id="36" name="Straight Connector 35"/>
          <p:cNvCxnSpPr/>
          <p:nvPr/>
        </p:nvCxnSpPr>
        <p:spPr>
          <a:xfrm>
            <a:off x="6096000" y="4634768"/>
            <a:ext cx="12700" cy="134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>
            <a:off x="4632898" y="4572698"/>
            <a:ext cx="2377502" cy="11583"/>
          </a:xfrm>
          <a:prstGeom prst="line">
            <a:avLst/>
          </a:prstGeom>
          <a:ln w="19050">
            <a:solidFill>
              <a:srgbClr val="008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5943" y="3102610"/>
            <a:ext cx="1080000" cy="9144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9652" y="2286000"/>
            <a:ext cx="2466975" cy="1847850"/>
          </a:xfrm>
          <a:prstGeom prst="rect">
            <a:avLst/>
          </a:prstGeom>
        </p:spPr>
      </p:pic>
      <p:cxnSp>
        <p:nvCxnSpPr>
          <p:cNvPr id="65" name="Straight Connector 64"/>
          <p:cNvCxnSpPr/>
          <p:nvPr/>
        </p:nvCxnSpPr>
        <p:spPr>
          <a:xfrm>
            <a:off x="5105401" y="4294853"/>
            <a:ext cx="3416299" cy="13884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>
            <a:endCxn id="6" idx="1"/>
          </p:cNvCxnSpPr>
          <p:nvPr/>
        </p:nvCxnSpPr>
        <p:spPr>
          <a:xfrm>
            <a:off x="4807655" y="4584281"/>
            <a:ext cx="2766" cy="378403"/>
          </a:xfrm>
          <a:prstGeom prst="line">
            <a:avLst/>
          </a:prstGeom>
          <a:ln w="19050">
            <a:solidFill>
              <a:srgbClr val="008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4632898" y="4017011"/>
            <a:ext cx="0" cy="567271"/>
          </a:xfrm>
          <a:prstGeom prst="line">
            <a:avLst/>
          </a:prstGeom>
          <a:ln w="19050">
            <a:solidFill>
              <a:srgbClr val="008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>
            <a:endCxn id="24" idx="1"/>
          </p:cNvCxnSpPr>
          <p:nvPr/>
        </p:nvCxnSpPr>
        <p:spPr>
          <a:xfrm>
            <a:off x="6471885" y="4584282"/>
            <a:ext cx="8067" cy="378402"/>
          </a:xfrm>
          <a:prstGeom prst="line">
            <a:avLst/>
          </a:prstGeom>
          <a:ln w="19050">
            <a:solidFill>
              <a:srgbClr val="008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 flipH="1">
            <a:off x="6984680" y="3883550"/>
            <a:ext cx="6670" cy="688450"/>
          </a:xfrm>
          <a:prstGeom prst="line">
            <a:avLst/>
          </a:prstGeom>
          <a:ln w="19050">
            <a:solidFill>
              <a:srgbClr val="008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>
            <a:off x="5112072" y="3947319"/>
            <a:ext cx="18128" cy="361418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>
            <a:off x="7523510" y="3906698"/>
            <a:ext cx="0" cy="360503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>
            <a:off x="8503571" y="4291924"/>
            <a:ext cx="18128" cy="803063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Rounded Rectangle 7"/>
          <p:cNvSpPr/>
          <p:nvPr/>
        </p:nvSpPr>
        <p:spPr>
          <a:xfrm>
            <a:off x="4780402" y="2760910"/>
            <a:ext cx="1032329" cy="554436"/>
          </a:xfrm>
          <a:prstGeom prst="roundRect">
            <a:avLst/>
          </a:prstGeom>
          <a:solidFill>
            <a:srgbClr val="006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Head Nodes 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6858001" y="1752600"/>
            <a:ext cx="2635667" cy="665480"/>
          </a:xfrm>
          <a:prstGeom prst="roundRect">
            <a:avLst/>
          </a:prstGeom>
          <a:solidFill>
            <a:srgbClr val="006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Compute Nodes</a:t>
            </a:r>
          </a:p>
        </p:txBody>
      </p:sp>
      <p:cxnSp>
        <p:nvCxnSpPr>
          <p:cNvPr id="105" name="Straight Connector 104"/>
          <p:cNvCxnSpPr/>
          <p:nvPr/>
        </p:nvCxnSpPr>
        <p:spPr>
          <a:xfrm flipH="1">
            <a:off x="2210464" y="5266464"/>
            <a:ext cx="667996" cy="0"/>
          </a:xfrm>
          <a:prstGeom prst="line">
            <a:avLst/>
          </a:prstGeom>
          <a:ln w="19050">
            <a:solidFill>
              <a:srgbClr val="008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/>
          <p:nvPr/>
        </p:nvCxnSpPr>
        <p:spPr>
          <a:xfrm>
            <a:off x="2176046" y="5565551"/>
            <a:ext cx="702414" cy="9601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0" name="TextBox 109"/>
          <p:cNvSpPr txBox="1"/>
          <p:nvPr/>
        </p:nvSpPr>
        <p:spPr>
          <a:xfrm>
            <a:off x="2812082" y="5081798"/>
            <a:ext cx="1001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Ethernet</a:t>
            </a:r>
          </a:p>
        </p:txBody>
      </p:sp>
      <p:sp>
        <p:nvSpPr>
          <p:cNvPr id="111" name="TextBox 110"/>
          <p:cNvSpPr txBox="1"/>
          <p:nvPr/>
        </p:nvSpPr>
        <p:spPr>
          <a:xfrm>
            <a:off x="2832822" y="5378973"/>
            <a:ext cx="1137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Infiniband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328578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Compute Node Partitions (aka Queues)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7756763"/>
              </p:ext>
            </p:extLst>
          </p:nvPr>
        </p:nvGraphicFramePr>
        <p:xfrm>
          <a:off x="1809741" y="1282316"/>
          <a:ext cx="9065477" cy="4832265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638339">
                  <a:extLst>
                    <a:ext uri="{9D8B030D-6E8A-4147-A177-3AD203B41FA5}">
                      <a16:colId xmlns:a16="http://schemas.microsoft.com/office/drawing/2014/main" val="2147616974"/>
                    </a:ext>
                  </a:extLst>
                </a:gridCol>
                <a:gridCol w="3276678">
                  <a:extLst>
                    <a:ext uri="{9D8B030D-6E8A-4147-A177-3AD203B41FA5}">
                      <a16:colId xmlns:a16="http://schemas.microsoft.com/office/drawing/2014/main" val="3268160439"/>
                    </a:ext>
                  </a:extLst>
                </a:gridCol>
                <a:gridCol w="1310672">
                  <a:extLst>
                    <a:ext uri="{9D8B030D-6E8A-4147-A177-3AD203B41FA5}">
                      <a16:colId xmlns:a16="http://schemas.microsoft.com/office/drawing/2014/main" val="4229873854"/>
                    </a:ext>
                  </a:extLst>
                </a:gridCol>
                <a:gridCol w="1529116">
                  <a:extLst>
                    <a:ext uri="{9D8B030D-6E8A-4147-A177-3AD203B41FA5}">
                      <a16:colId xmlns:a16="http://schemas.microsoft.com/office/drawing/2014/main" val="1788981970"/>
                    </a:ext>
                  </a:extLst>
                </a:gridCol>
                <a:gridCol w="1310672">
                  <a:extLst>
                    <a:ext uri="{9D8B030D-6E8A-4147-A177-3AD203B41FA5}">
                      <a16:colId xmlns:a16="http://schemas.microsoft.com/office/drawing/2014/main" val="2396940035"/>
                    </a:ext>
                  </a:extLst>
                </a:gridCol>
              </a:tblGrid>
              <a:tr h="790956">
                <a:tc>
                  <a:txBody>
                    <a:bodyPr/>
                    <a:lstStyle/>
                    <a:p>
                      <a:r>
                        <a:rPr lang="en-US" sz="1600" dirty="0"/>
                        <a:t>Queue</a:t>
                      </a:r>
                      <a:r>
                        <a:rPr lang="en-US" sz="1600" baseline="0" dirty="0"/>
                        <a:t> Name</a:t>
                      </a:r>
                      <a:endParaRPr lang="en-US" sz="1600" dirty="0"/>
                    </a:p>
                  </a:txBody>
                  <a:tcPr>
                    <a:solidFill>
                      <a:srgbClr val="24418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Purpose</a:t>
                      </a:r>
                    </a:p>
                  </a:txBody>
                  <a:tcPr>
                    <a:solidFill>
                      <a:srgbClr val="24418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Job Time Limit</a:t>
                      </a:r>
                    </a:p>
                  </a:txBody>
                  <a:tcPr>
                    <a:solidFill>
                      <a:srgbClr val="24418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Memory / Node</a:t>
                      </a:r>
                    </a:p>
                  </a:txBody>
                  <a:tcPr>
                    <a:solidFill>
                      <a:srgbClr val="24418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Cores / Node</a:t>
                      </a:r>
                    </a:p>
                  </a:txBody>
                  <a:tcPr>
                    <a:solidFill>
                      <a:srgbClr val="2441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1932451"/>
                  </a:ext>
                </a:extLst>
              </a:tr>
              <a:tr h="1025313">
                <a:tc>
                  <a:txBody>
                    <a:bodyPr/>
                    <a:lstStyle/>
                    <a:p>
                      <a:r>
                        <a:rPr lang="en-US" sz="1600"/>
                        <a:t>standard</a:t>
                      </a:r>
                    </a:p>
                  </a:txBody>
                  <a:tcPr>
                    <a:solidFill>
                      <a:srgbClr val="BBCBE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For jobs on a single compute node</a:t>
                      </a:r>
                    </a:p>
                  </a:txBody>
                  <a:tcPr>
                    <a:solidFill>
                      <a:srgbClr val="BBCBE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7 days</a:t>
                      </a:r>
                    </a:p>
                  </a:txBody>
                  <a:tcPr>
                    <a:solidFill>
                      <a:srgbClr val="BBCBE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256 GB</a:t>
                      </a:r>
                    </a:p>
                    <a:p>
                      <a:r>
                        <a:rPr lang="en-US" sz="1600" dirty="0"/>
                        <a:t>384 GB</a:t>
                      </a:r>
                    </a:p>
                  </a:txBody>
                  <a:tcPr>
                    <a:solidFill>
                      <a:srgbClr val="BBCBE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28</a:t>
                      </a:r>
                    </a:p>
                    <a:p>
                      <a:r>
                        <a:rPr lang="en-US" sz="1600" dirty="0"/>
                        <a:t>40</a:t>
                      </a:r>
                    </a:p>
                  </a:txBody>
                  <a:tcPr>
                    <a:solidFill>
                      <a:srgbClr val="BBCB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3789562"/>
                  </a:ext>
                </a:extLst>
              </a:tr>
              <a:tr h="1025313">
                <a:tc>
                  <a:txBody>
                    <a:bodyPr/>
                    <a:lstStyle/>
                    <a:p>
                      <a:r>
                        <a:rPr lang="en-US" sz="1600" dirty="0" err="1"/>
                        <a:t>gpu</a:t>
                      </a:r>
                      <a:endParaRPr lang="en-US" sz="1600" dirty="0"/>
                    </a:p>
                  </a:txBody>
                  <a:tcPr>
                    <a:solidFill>
                      <a:srgbClr val="DCE6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For jobs that can</a:t>
                      </a:r>
                      <a:r>
                        <a:rPr lang="en-US" sz="1600" baseline="0" dirty="0"/>
                        <a:t> use general purpose graphical processing units (GPGPUs)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aseline="0" dirty="0"/>
                        <a:t> (K80 or P100)</a:t>
                      </a:r>
                      <a:endParaRPr lang="en-US" sz="1600" dirty="0"/>
                    </a:p>
                  </a:txBody>
                  <a:tcPr>
                    <a:solidFill>
                      <a:srgbClr val="DCE6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3 days</a:t>
                      </a:r>
                    </a:p>
                  </a:txBody>
                  <a:tcPr>
                    <a:solidFill>
                      <a:srgbClr val="DCE6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256 GB</a:t>
                      </a:r>
                    </a:p>
                    <a:p>
                      <a:r>
                        <a:rPr lang="en-US" sz="1600" dirty="0"/>
                        <a:t>384 GB</a:t>
                      </a:r>
                    </a:p>
                  </a:txBody>
                  <a:tcPr>
                    <a:solidFill>
                      <a:srgbClr val="DCE6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28</a:t>
                      </a:r>
                    </a:p>
                    <a:p>
                      <a:r>
                        <a:rPr lang="en-US" sz="1600" dirty="0"/>
                        <a:t>40</a:t>
                      </a:r>
                    </a:p>
                  </a:txBody>
                  <a:tcPr>
                    <a:solidFill>
                      <a:srgbClr val="DCE6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9300399"/>
                  </a:ext>
                </a:extLst>
              </a:tr>
              <a:tr h="790956">
                <a:tc>
                  <a:txBody>
                    <a:bodyPr/>
                    <a:lstStyle/>
                    <a:p>
                      <a:r>
                        <a:rPr lang="en-US" sz="1600"/>
                        <a:t>parallel</a:t>
                      </a:r>
                    </a:p>
                  </a:txBody>
                  <a:tcPr>
                    <a:solidFill>
                      <a:srgbClr val="BBCBE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For large parallel</a:t>
                      </a:r>
                      <a:r>
                        <a:rPr lang="en-US" sz="1600" baseline="0" dirty="0"/>
                        <a:t> jobs on up to 25 nodes (&lt;= 1000 cores/job)</a:t>
                      </a:r>
                      <a:endParaRPr lang="en-US" sz="1600" dirty="0"/>
                    </a:p>
                  </a:txBody>
                  <a:tcPr>
                    <a:solidFill>
                      <a:srgbClr val="BBCBE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3 days</a:t>
                      </a:r>
                    </a:p>
                  </a:txBody>
                  <a:tcPr>
                    <a:solidFill>
                      <a:srgbClr val="BBCBE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384 GB</a:t>
                      </a:r>
                    </a:p>
                  </a:txBody>
                  <a:tcPr>
                    <a:solidFill>
                      <a:srgbClr val="BBCBE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40</a:t>
                      </a:r>
                    </a:p>
                    <a:p>
                      <a:endParaRPr lang="en-US" sz="1600" dirty="0"/>
                    </a:p>
                  </a:txBody>
                  <a:tcPr>
                    <a:solidFill>
                      <a:srgbClr val="BBCB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7468366"/>
                  </a:ext>
                </a:extLst>
              </a:tr>
              <a:tr h="556599">
                <a:tc>
                  <a:txBody>
                    <a:bodyPr/>
                    <a:lstStyle/>
                    <a:p>
                      <a:r>
                        <a:rPr lang="en-US" sz="1600" dirty="0" err="1"/>
                        <a:t>largemem</a:t>
                      </a:r>
                      <a:endParaRPr lang="en-US" sz="1600" dirty="0"/>
                    </a:p>
                  </a:txBody>
                  <a:tcPr>
                    <a:solidFill>
                      <a:srgbClr val="DCE6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For</a:t>
                      </a:r>
                      <a:r>
                        <a:rPr lang="en-US" sz="1600" baseline="0"/>
                        <a:t> memory intensive jobs (&lt;= 16 cores/node)</a:t>
                      </a:r>
                      <a:endParaRPr lang="en-US" sz="1600"/>
                    </a:p>
                  </a:txBody>
                  <a:tcPr>
                    <a:solidFill>
                      <a:srgbClr val="DCE6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4 days</a:t>
                      </a:r>
                    </a:p>
                  </a:txBody>
                  <a:tcPr>
                    <a:solidFill>
                      <a:srgbClr val="DCE6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 TB</a:t>
                      </a:r>
                    </a:p>
                  </a:txBody>
                  <a:tcPr>
                    <a:solidFill>
                      <a:srgbClr val="DCE6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16</a:t>
                      </a:r>
                    </a:p>
                  </a:txBody>
                  <a:tcPr>
                    <a:solidFill>
                      <a:srgbClr val="DCE6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132828"/>
                  </a:ext>
                </a:extLst>
              </a:tr>
              <a:tr h="556599">
                <a:tc>
                  <a:txBody>
                    <a:bodyPr/>
                    <a:lstStyle/>
                    <a:p>
                      <a:r>
                        <a:rPr lang="en-US" sz="1600" dirty="0"/>
                        <a:t>dev</a:t>
                      </a:r>
                    </a:p>
                  </a:txBody>
                  <a:tcPr>
                    <a:solidFill>
                      <a:srgbClr val="BBCBE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To</a:t>
                      </a:r>
                      <a:r>
                        <a:rPr lang="en-US" sz="1600" baseline="0" dirty="0"/>
                        <a:t> run jobs that are quick tests of code (&lt;= 2 nodes, 8 cores/node)</a:t>
                      </a:r>
                      <a:endParaRPr lang="en-US" sz="1600" dirty="0"/>
                    </a:p>
                  </a:txBody>
                  <a:tcPr>
                    <a:solidFill>
                      <a:srgbClr val="BBCBE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 hour</a:t>
                      </a:r>
                    </a:p>
                  </a:txBody>
                  <a:tcPr>
                    <a:solidFill>
                      <a:srgbClr val="BBCBE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128 GB</a:t>
                      </a:r>
                    </a:p>
                  </a:txBody>
                  <a:tcPr>
                    <a:solidFill>
                      <a:srgbClr val="BBCBE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 4</a:t>
                      </a:r>
                      <a:r>
                        <a:rPr lang="en-US" sz="1600" baseline="0" dirty="0"/>
                        <a:t> </a:t>
                      </a:r>
                      <a:endParaRPr lang="en-US" sz="1600" dirty="0"/>
                    </a:p>
                  </a:txBody>
                  <a:tcPr>
                    <a:solidFill>
                      <a:srgbClr val="BBCB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18105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045354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SLURM scripts</a:t>
            </a:r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543005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Slurm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2152650" y="1600631"/>
            <a:ext cx="8202529" cy="4824663"/>
          </a:xfrm>
        </p:spPr>
        <p:txBody>
          <a:bodyPr>
            <a:normAutofit fontScale="25000" lnSpcReduction="20000"/>
          </a:bodyPr>
          <a:lstStyle/>
          <a:p>
            <a:endParaRPr lang="en-US" dirty="0"/>
          </a:p>
          <a:p>
            <a:r>
              <a:rPr lang="en-US" sz="9600" dirty="0" err="1"/>
              <a:t>Slurm</a:t>
            </a:r>
            <a:r>
              <a:rPr lang="en-US" sz="9600" dirty="0"/>
              <a:t> manages the hardware resources on the cluster (e.g. compute nodes/</a:t>
            </a:r>
            <a:r>
              <a:rPr lang="en-US" sz="9600" dirty="0" err="1"/>
              <a:t>cpu</a:t>
            </a:r>
            <a:r>
              <a:rPr lang="en-US" sz="9600" dirty="0"/>
              <a:t> cores, compute memory, etc.).</a:t>
            </a:r>
          </a:p>
          <a:p>
            <a:endParaRPr lang="en-US" sz="9600" dirty="0"/>
          </a:p>
          <a:p>
            <a:r>
              <a:rPr lang="en-US" sz="9600" dirty="0" err="1"/>
              <a:t>Slurm</a:t>
            </a:r>
            <a:r>
              <a:rPr lang="en-US" sz="9600" dirty="0"/>
              <a:t> allows you to request resources within the cluster to run your code.</a:t>
            </a:r>
          </a:p>
          <a:p>
            <a:pPr lvl="1"/>
            <a:r>
              <a:rPr lang="en-US" sz="8000" dirty="0"/>
              <a:t>It is used for submitting jobs to compute nodes from an access point (generally called a </a:t>
            </a:r>
            <a:r>
              <a:rPr lang="en-US" sz="8000" i="1" dirty="0"/>
              <a:t>frontend</a:t>
            </a:r>
            <a:r>
              <a:rPr lang="en-US" sz="8000" dirty="0"/>
              <a:t>).</a:t>
            </a:r>
          </a:p>
          <a:p>
            <a:pPr lvl="1"/>
            <a:r>
              <a:rPr lang="en-US" sz="8000" dirty="0"/>
              <a:t>Frontends are intended for editing, compiling, and very short test runs.  </a:t>
            </a:r>
          </a:p>
          <a:p>
            <a:pPr lvl="1"/>
            <a:r>
              <a:rPr lang="en-US" sz="8000" dirty="0"/>
              <a:t>Production jobs go to the compute nodes through the resources manager.</a:t>
            </a:r>
          </a:p>
          <a:p>
            <a:pPr marL="274320" lvl="1" indent="0">
              <a:buNone/>
            </a:pPr>
            <a:endParaRPr lang="en-US" sz="7200" dirty="0"/>
          </a:p>
          <a:p>
            <a:r>
              <a:rPr lang="en-US" sz="9600" dirty="0" err="1"/>
              <a:t>Slurm</a:t>
            </a:r>
            <a:r>
              <a:rPr lang="en-US" sz="9600" dirty="0"/>
              <a:t> documentation:  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en-US" sz="6400" dirty="0"/>
              <a:t>       	</a:t>
            </a:r>
            <a:r>
              <a:rPr lang="en-US" sz="6600" dirty="0">
                <a:hlinkClick r:id="rId2"/>
              </a:rPr>
              <a:t>https://www.rc.virginia.edu/userinfo/rivanna/slurm/</a:t>
            </a:r>
            <a:r>
              <a:rPr lang="en-US" sz="6400" dirty="0"/>
              <a:t>	</a:t>
            </a:r>
            <a:r>
              <a:rPr lang="en-US" sz="6400" dirty="0">
                <a:hlinkClick r:id="rId3"/>
              </a:rPr>
              <a:t>http://slurm.schedmd.com/documentation.html</a:t>
            </a:r>
            <a:endParaRPr lang="en-US" sz="6400" dirty="0"/>
          </a:p>
        </p:txBody>
      </p:sp>
    </p:spTree>
    <p:extLst>
      <p:ext uri="{BB962C8B-B14F-4D97-AF65-F5344CB8AC3E}">
        <p14:creationId xmlns:p14="http://schemas.microsoft.com/office/powerpoint/2010/main" val="421093077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Slurm</a:t>
            </a:r>
            <a:r>
              <a:rPr lang="en-US" dirty="0"/>
              <a:t> Script Example for 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414683" indent="-414683"/>
            <a:r>
              <a:rPr lang="en-US" dirty="0"/>
              <a:t>A </a:t>
            </a:r>
            <a:r>
              <a:rPr lang="en-US" dirty="0" err="1"/>
              <a:t>Slurm</a:t>
            </a:r>
            <a:r>
              <a:rPr lang="en-US" dirty="0"/>
              <a:t> script is a bash script with </a:t>
            </a:r>
            <a:r>
              <a:rPr lang="en-US" dirty="0" err="1"/>
              <a:t>Slurm</a:t>
            </a:r>
            <a:r>
              <a:rPr lang="en-US" dirty="0"/>
              <a:t> directives (#SBATCH) and command-line instructions for running your program.</a:t>
            </a:r>
          </a:p>
          <a:p>
            <a:pPr marL="414683" indent="-414683"/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414683" indent="-414683"/>
            <a:endParaRPr lang="en-US" dirty="0"/>
          </a:p>
          <a:p>
            <a:pPr marL="414683" indent="-414683"/>
            <a:endParaRPr lang="en-US" dirty="0"/>
          </a:p>
          <a:p>
            <a:pPr marL="689003" lvl="1" indent="-414683"/>
            <a:endParaRPr lang="en-US" dirty="0"/>
          </a:p>
          <a:p>
            <a:pPr marL="689003" lvl="1" indent="-414683"/>
            <a:endParaRPr lang="en-US" dirty="0"/>
          </a:p>
          <a:p>
            <a:pPr marL="0" indent="0"/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1953491" y="3429000"/>
            <a:ext cx="8345232" cy="271735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#!/bin/bash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#SBATCH --nodes=1             </a:t>
            </a:r>
            <a:r>
              <a:rPr lang="en-US" sz="16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#total number of nodes for the job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#SBATCH --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ntasks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=1            </a:t>
            </a:r>
            <a:r>
              <a:rPr lang="en-US" sz="16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#how many copies of code to run 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#SBATCH --time=1-12:00:00     </a:t>
            </a:r>
            <a:r>
              <a:rPr lang="en-US" sz="16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#amount of time for the whole job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#SBATCH --partition=standard  </a:t>
            </a:r>
            <a:r>
              <a:rPr lang="en-US" sz="16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#the queue/partition to run on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#SBATCH --account=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myGroupName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#the account/allocation to use</a:t>
            </a:r>
          </a:p>
          <a:p>
            <a:endParaRPr lang="en-US" sz="1600" dirty="0">
              <a:solidFill>
                <a:srgbClr val="0020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module purge</a:t>
            </a:r>
          </a:p>
          <a:p>
            <a:r>
              <a:rPr lang="en-US" sz="16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module load </a:t>
            </a:r>
            <a:r>
              <a:rPr lang="en-US" sz="1600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goolf</a:t>
            </a:r>
            <a:r>
              <a:rPr lang="en-US" sz="16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/7.1.0_3.1.4 R  </a:t>
            </a:r>
            <a:r>
              <a:rPr lang="en-US" sz="16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#load modules that my job needs</a:t>
            </a:r>
          </a:p>
          <a:p>
            <a:r>
              <a:rPr lang="en-US" sz="1600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Rscript</a:t>
            </a:r>
            <a:r>
              <a:rPr lang="en-US" sz="16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myProg.R</a:t>
            </a:r>
            <a:r>
              <a:rPr lang="en-US" sz="16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</a:t>
            </a:r>
            <a:r>
              <a:rPr lang="en-US" sz="16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#command-line execution of my job</a:t>
            </a:r>
          </a:p>
        </p:txBody>
      </p:sp>
    </p:spTree>
    <p:extLst>
      <p:ext uri="{BB962C8B-B14F-4D97-AF65-F5344CB8AC3E}">
        <p14:creationId xmlns:p14="http://schemas.microsoft.com/office/powerpoint/2010/main" val="19954687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Slurm</a:t>
            </a:r>
            <a:r>
              <a:rPr lang="en-US" dirty="0"/>
              <a:t> Script Example for Python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414683" indent="-414683"/>
            <a:r>
              <a:rPr lang="en-US" dirty="0"/>
              <a:t>A SLURM script is a bash script with SLURM directives (#SBATCH) and command-line instructions for running your program.</a:t>
            </a:r>
          </a:p>
          <a:p>
            <a:pPr marL="414683" indent="-414683"/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414683" indent="-414683"/>
            <a:endParaRPr lang="en-US" dirty="0"/>
          </a:p>
          <a:p>
            <a:pPr marL="414683" indent="-414683"/>
            <a:endParaRPr lang="en-US" dirty="0"/>
          </a:p>
          <a:p>
            <a:pPr marL="689003" lvl="1" indent="-414683"/>
            <a:endParaRPr lang="en-US" dirty="0"/>
          </a:p>
          <a:p>
            <a:pPr marL="689003" lvl="1" indent="-414683"/>
            <a:endParaRPr lang="en-US" dirty="0"/>
          </a:p>
          <a:p>
            <a:pPr marL="0" indent="0"/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1304694" y="3429000"/>
            <a:ext cx="9813072" cy="271735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#!/bin/bash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#SBATCH --nodes=1             	</a:t>
            </a:r>
            <a:r>
              <a:rPr lang="en-US" sz="16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#total number of nodes for the job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#SBATCH --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ntasks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=1            	</a:t>
            </a:r>
            <a:r>
              <a:rPr lang="en-US" sz="16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#how many copies of code to run 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#SBATCH --time=1-12:00:00     	</a:t>
            </a:r>
            <a:r>
              <a:rPr lang="en-US" sz="16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#amount of time for the whole job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#SBATCH --partition=standard  	</a:t>
            </a:r>
            <a:r>
              <a:rPr lang="en-US" sz="16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#the queue/partition to run on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#SBATCH --account=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myGroupName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	</a:t>
            </a:r>
            <a:r>
              <a:rPr lang="en-US" sz="16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#the account/allocation to use</a:t>
            </a:r>
          </a:p>
          <a:p>
            <a:endParaRPr lang="en-US" sz="1600" dirty="0">
              <a:solidFill>
                <a:srgbClr val="0020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module purge</a:t>
            </a:r>
          </a:p>
          <a:p>
            <a:r>
              <a:rPr lang="en-US" sz="16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module load anaconda/2020.11-py3.8 	</a:t>
            </a:r>
            <a:r>
              <a:rPr lang="en-US" sz="16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#load modules my job needs</a:t>
            </a:r>
          </a:p>
          <a:p>
            <a:r>
              <a:rPr lang="en-US" sz="16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python </a:t>
            </a:r>
            <a:r>
              <a:rPr lang="en-US" sz="1600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myProg.py</a:t>
            </a:r>
            <a:r>
              <a:rPr lang="en-US" sz="16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	</a:t>
            </a:r>
            <a:r>
              <a:rPr lang="en-US" sz="16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#command-line execution of my job</a:t>
            </a:r>
          </a:p>
        </p:txBody>
      </p:sp>
    </p:spTree>
    <p:extLst>
      <p:ext uri="{BB962C8B-B14F-4D97-AF65-F5344CB8AC3E}">
        <p14:creationId xmlns:p14="http://schemas.microsoft.com/office/powerpoint/2010/main" val="361218743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Submitting a </a:t>
            </a:r>
            <a:r>
              <a:rPr lang="en-US" dirty="0" err="1"/>
              <a:t>Slurm</a:t>
            </a:r>
            <a:r>
              <a:rPr lang="en-US" dirty="0"/>
              <a:t> Job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To submit the </a:t>
            </a:r>
            <a:r>
              <a:rPr lang="en-US" dirty="0" err="1"/>
              <a:t>Slurm</a:t>
            </a:r>
            <a:r>
              <a:rPr lang="en-US" dirty="0"/>
              <a:t> command file to the queue, use the </a:t>
            </a:r>
            <a:r>
              <a:rPr lang="en-US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sbatch</a:t>
            </a:r>
            <a:r>
              <a:rPr lang="en-US" dirty="0"/>
              <a:t> command at the command line prompt.</a:t>
            </a:r>
          </a:p>
          <a:p>
            <a:endParaRPr lang="en-US" dirty="0"/>
          </a:p>
          <a:p>
            <a:r>
              <a:rPr lang="en-US" dirty="0"/>
              <a:t>For example, if the script on the previous slide is in a file named </a:t>
            </a:r>
            <a:r>
              <a:rPr lang="en-US" dirty="0" err="1"/>
              <a:t>job_script.slurm</a:t>
            </a:r>
            <a:r>
              <a:rPr lang="en-US" dirty="0"/>
              <a:t>, we can submit it as follows:</a:t>
            </a:r>
            <a:br>
              <a:rPr lang="en-US" dirty="0"/>
            </a:b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324100" y="4642991"/>
            <a:ext cx="6705600" cy="1077218"/>
          </a:xfrm>
          <a:prstGeom prst="rect">
            <a:avLst/>
          </a:prstGeom>
          <a:solidFill>
            <a:srgbClr val="FFFFCC"/>
          </a:solidFill>
          <a:ln>
            <a:solidFill>
              <a:srgbClr val="485A82"/>
            </a:solidFill>
          </a:ln>
        </p:spPr>
        <p:txBody>
          <a:bodyPr wrap="square" rtlCol="0">
            <a:spAutoFit/>
          </a:bodyPr>
          <a:lstStyle/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-bash-4.1$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sbatch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job_script.slurm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Submitted batch job 18316</a:t>
            </a: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457506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Checking Job Status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2152650" y="1851026"/>
            <a:ext cx="7886700" cy="1048586"/>
          </a:xfrm>
        </p:spPr>
        <p:txBody>
          <a:bodyPr/>
          <a:lstStyle/>
          <a:p>
            <a:r>
              <a:rPr lang="en-US" sz="2400" dirty="0"/>
              <a:t>To display the status of only your </a:t>
            </a:r>
            <a:r>
              <a:rPr lang="en-US" sz="2400" b="1" i="1" dirty="0"/>
              <a:t>active</a:t>
            </a:r>
            <a:r>
              <a:rPr lang="en-US" sz="2400" dirty="0"/>
              <a:t> jobs,  type:     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33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24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squeue</a:t>
            </a:r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–u &lt;</a:t>
            </a:r>
            <a:r>
              <a:rPr lang="en-US" sz="24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your_user_id</a:t>
            </a:r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983058" y="3068208"/>
            <a:ext cx="9046891" cy="1785104"/>
          </a:xfrm>
          <a:prstGeom prst="rect">
            <a:avLst/>
          </a:prstGeom>
          <a:solidFill>
            <a:srgbClr val="FFFFCC"/>
          </a:solidFill>
          <a:ln>
            <a:solidFill>
              <a:srgbClr val="485A82"/>
            </a:solidFill>
          </a:ln>
        </p:spPr>
        <p:txBody>
          <a:bodyPr wrap="square" rtlCol="0">
            <a:spAutoFit/>
          </a:bodyPr>
          <a:lstStyle/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-bash-4.2$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squeue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–u mst3k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JOBID   PARTITION   NAME     USER   ST   TIME   NODES  NODELIST(REASON)</a:t>
            </a:r>
          </a:p>
          <a:p>
            <a:pPr marL="342900" indent="-342900">
              <a:buAutoNum type="arabicPlain" startAt="18316"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standard   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job_sci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mst3k  R    1:45    1     udc-aw38-34-l</a:t>
            </a:r>
          </a:p>
          <a:p>
            <a:pPr marL="342900" indent="-342900">
              <a:buAutoNum type="arabicPlain" startAt="18316"/>
            </a:pP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83FC4FF-540A-D647-8946-3E63E7604670}"/>
              </a:ext>
            </a:extLst>
          </p:cNvPr>
          <p:cNvSpPr txBox="1">
            <a:spLocks/>
          </p:cNvSpPr>
          <p:nvPr/>
        </p:nvSpPr>
        <p:spPr>
          <a:xfrm>
            <a:off x="2152650" y="5095541"/>
            <a:ext cx="7886700" cy="104056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The </a:t>
            </a:r>
            <a:r>
              <a:rPr lang="en-US" sz="2400" dirty="0" err="1">
                <a:latin typeface="Courier" pitchFamily="2" charset="0"/>
              </a:rPr>
              <a:t>squeue</a:t>
            </a:r>
            <a:r>
              <a:rPr lang="en-US" sz="2400" dirty="0">
                <a:latin typeface="Courier" pitchFamily="2" charset="0"/>
              </a:rPr>
              <a:t> </a:t>
            </a:r>
            <a:r>
              <a:rPr lang="en-US" sz="2400" dirty="0"/>
              <a:t>command will show pending jobs and running jobs, but not failed, canceled or completed job. </a:t>
            </a:r>
            <a:endParaRPr lang="en-US" sz="2400" b="1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132046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Checking Job Status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2116555" y="1417889"/>
            <a:ext cx="7886700" cy="988428"/>
          </a:xfrm>
        </p:spPr>
        <p:txBody>
          <a:bodyPr/>
          <a:lstStyle/>
          <a:p>
            <a:r>
              <a:rPr lang="en-US" sz="2400" dirty="0"/>
              <a:t>To display the status of all jobs,  type:     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33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24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sacct</a:t>
            </a:r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–S &lt;</a:t>
            </a:r>
            <a:r>
              <a:rPr lang="en-US" sz="24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start_date</a:t>
            </a:r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983059" y="2278997"/>
            <a:ext cx="8382000" cy="3108543"/>
          </a:xfrm>
          <a:prstGeom prst="rect">
            <a:avLst/>
          </a:prstGeom>
          <a:solidFill>
            <a:srgbClr val="FFFFCC"/>
          </a:solidFill>
          <a:ln>
            <a:solidFill>
              <a:srgbClr val="485A82"/>
            </a:solidFill>
          </a:ln>
        </p:spPr>
        <p:txBody>
          <a:bodyPr wrap="square" rtlCol="0">
            <a:spAutoFit/>
          </a:bodyPr>
          <a:lstStyle/>
          <a:p>
            <a:endParaRPr lang="en-US" sz="1400" dirty="0">
              <a:latin typeface="Courier" pitchFamily="2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" pitchFamily="2" charset="0"/>
                <a:cs typeface="Courier New" panose="02070309020205020404" pitchFamily="49" charset="0"/>
              </a:rPr>
              <a:t>-bash-4.2$ </a:t>
            </a:r>
            <a:r>
              <a:rPr lang="en-US" sz="1400" dirty="0" err="1">
                <a:latin typeface="Courier" pitchFamily="2" charset="0"/>
                <a:cs typeface="Courier New" panose="02070309020205020404" pitchFamily="49" charset="0"/>
              </a:rPr>
              <a:t>sacct</a:t>
            </a:r>
            <a:r>
              <a:rPr lang="en-US" sz="1400" dirty="0">
                <a:latin typeface="Courier" pitchFamily="2" charset="0"/>
                <a:cs typeface="Courier New" panose="02070309020205020404" pitchFamily="49" charset="0"/>
              </a:rPr>
              <a:t> –S 2019-01-29</a:t>
            </a:r>
          </a:p>
          <a:p>
            <a:r>
              <a:rPr lang="en-US" sz="1400" dirty="0">
                <a:latin typeface="Courier" pitchFamily="2" charset="0"/>
                <a:cs typeface="Courier New" panose="02070309020205020404" pitchFamily="49" charset="0"/>
              </a:rPr>
              <a:t> </a:t>
            </a:r>
          </a:p>
          <a:p>
            <a:r>
              <a:rPr lang="en-US" sz="1400" dirty="0">
                <a:latin typeface="Courier" pitchFamily="2" charset="0"/>
              </a:rPr>
              <a:t>3104009      </a:t>
            </a:r>
            <a:r>
              <a:rPr lang="en-US" sz="1400" dirty="0" err="1">
                <a:latin typeface="Courier" pitchFamily="2" charset="0"/>
              </a:rPr>
              <a:t>RAxML_NoC</a:t>
            </a:r>
            <a:r>
              <a:rPr lang="en-US" sz="1400" dirty="0">
                <a:latin typeface="Courier" pitchFamily="2" charset="0"/>
              </a:rPr>
              <a:t>+   standard  </a:t>
            </a:r>
            <a:r>
              <a:rPr lang="en-US" sz="1400" dirty="0" err="1">
                <a:latin typeface="Courier" pitchFamily="2" charset="0"/>
              </a:rPr>
              <a:t>hpc_build</a:t>
            </a:r>
            <a:r>
              <a:rPr lang="en-US" sz="1400" dirty="0">
                <a:latin typeface="Courier" pitchFamily="2" charset="0"/>
              </a:rPr>
              <a:t>         20  COMPLETED      0:0 </a:t>
            </a:r>
          </a:p>
          <a:p>
            <a:r>
              <a:rPr lang="en-US" sz="1400" dirty="0">
                <a:latin typeface="Courier" pitchFamily="2" charset="0"/>
              </a:rPr>
              <a:t>3104009.bat+      batch             </a:t>
            </a:r>
            <a:r>
              <a:rPr lang="en-US" sz="1400" dirty="0" err="1">
                <a:latin typeface="Courier" pitchFamily="2" charset="0"/>
              </a:rPr>
              <a:t>hpc_build</a:t>
            </a:r>
            <a:r>
              <a:rPr lang="en-US" sz="1400" dirty="0">
                <a:latin typeface="Courier" pitchFamily="2" charset="0"/>
              </a:rPr>
              <a:t>         20  COMPLETED      0:0 </a:t>
            </a:r>
          </a:p>
          <a:p>
            <a:r>
              <a:rPr lang="en-US" sz="1400" dirty="0">
                <a:latin typeface="Courier" pitchFamily="2" charset="0"/>
              </a:rPr>
              <a:t>3104009.0    </a:t>
            </a:r>
            <a:r>
              <a:rPr lang="en-US" sz="1400" dirty="0" err="1">
                <a:latin typeface="Courier" pitchFamily="2" charset="0"/>
              </a:rPr>
              <a:t>raxmlHPC</a:t>
            </a:r>
            <a:r>
              <a:rPr lang="en-US" sz="1400" dirty="0">
                <a:latin typeface="Courier" pitchFamily="2" charset="0"/>
              </a:rPr>
              <a:t>-+             </a:t>
            </a:r>
            <a:r>
              <a:rPr lang="en-US" sz="1400" dirty="0" err="1">
                <a:latin typeface="Courier" pitchFamily="2" charset="0"/>
              </a:rPr>
              <a:t>hpc_build</a:t>
            </a:r>
            <a:r>
              <a:rPr lang="en-US" sz="1400" dirty="0">
                <a:latin typeface="Courier" pitchFamily="2" charset="0"/>
              </a:rPr>
              <a:t>         20  COMPLETED      0:0 </a:t>
            </a:r>
          </a:p>
          <a:p>
            <a:r>
              <a:rPr lang="en-US" sz="1400" dirty="0">
                <a:latin typeface="Courier" pitchFamily="2" charset="0"/>
              </a:rPr>
              <a:t>3108537      sys/</a:t>
            </a:r>
            <a:r>
              <a:rPr lang="en-US" sz="1400" dirty="0" err="1">
                <a:latin typeface="Courier" pitchFamily="2" charset="0"/>
              </a:rPr>
              <a:t>dashb</a:t>
            </a:r>
            <a:r>
              <a:rPr lang="en-US" sz="1400" dirty="0">
                <a:latin typeface="Courier" pitchFamily="2" charset="0"/>
              </a:rPr>
              <a:t>+        </a:t>
            </a:r>
            <a:r>
              <a:rPr lang="en-US" sz="1400" dirty="0" err="1">
                <a:latin typeface="Courier" pitchFamily="2" charset="0"/>
              </a:rPr>
              <a:t>gpu</a:t>
            </a:r>
            <a:r>
              <a:rPr lang="en-US" sz="1400" dirty="0">
                <a:latin typeface="Courier" pitchFamily="2" charset="0"/>
              </a:rPr>
              <a:t>  </a:t>
            </a:r>
            <a:r>
              <a:rPr lang="en-US" sz="1400" dirty="0" err="1">
                <a:latin typeface="Courier" pitchFamily="2" charset="0"/>
              </a:rPr>
              <a:t>hpc_build</a:t>
            </a:r>
            <a:r>
              <a:rPr lang="en-US" sz="1400" dirty="0">
                <a:latin typeface="Courier" pitchFamily="2" charset="0"/>
              </a:rPr>
              <a:t>          1 CANCELLED+      0:0 </a:t>
            </a:r>
          </a:p>
          <a:p>
            <a:r>
              <a:rPr lang="en-US" sz="1400" dirty="0">
                <a:latin typeface="Courier" pitchFamily="2" charset="0"/>
              </a:rPr>
              <a:t>3108537.bat+      batch             </a:t>
            </a:r>
            <a:r>
              <a:rPr lang="en-US" sz="1400" dirty="0" err="1">
                <a:latin typeface="Courier" pitchFamily="2" charset="0"/>
              </a:rPr>
              <a:t>hpc_build</a:t>
            </a:r>
            <a:r>
              <a:rPr lang="en-US" sz="1400" dirty="0">
                <a:latin typeface="Courier" pitchFamily="2" charset="0"/>
              </a:rPr>
              <a:t>          1  CANCELLED     0:15 </a:t>
            </a:r>
          </a:p>
          <a:p>
            <a:r>
              <a:rPr lang="en-US" sz="1400" dirty="0">
                <a:latin typeface="Courier" pitchFamily="2" charset="0"/>
              </a:rPr>
              <a:t>3108562      sys/</a:t>
            </a:r>
            <a:r>
              <a:rPr lang="en-US" sz="1400" dirty="0" err="1">
                <a:latin typeface="Courier" pitchFamily="2" charset="0"/>
              </a:rPr>
              <a:t>dashb</a:t>
            </a:r>
            <a:r>
              <a:rPr lang="en-US" sz="1400" dirty="0">
                <a:latin typeface="Courier" pitchFamily="2" charset="0"/>
              </a:rPr>
              <a:t>+        </a:t>
            </a:r>
            <a:r>
              <a:rPr lang="en-US" sz="1400" dirty="0" err="1">
                <a:latin typeface="Courier" pitchFamily="2" charset="0"/>
              </a:rPr>
              <a:t>gpu</a:t>
            </a:r>
            <a:r>
              <a:rPr lang="en-US" sz="1400" dirty="0">
                <a:latin typeface="Courier" pitchFamily="2" charset="0"/>
              </a:rPr>
              <a:t>  </a:t>
            </a:r>
            <a:r>
              <a:rPr lang="en-US" sz="1400" dirty="0" err="1">
                <a:latin typeface="Courier" pitchFamily="2" charset="0"/>
              </a:rPr>
              <a:t>hpc_build</a:t>
            </a:r>
            <a:r>
              <a:rPr lang="en-US" sz="1400" dirty="0">
                <a:latin typeface="Courier" pitchFamily="2" charset="0"/>
              </a:rPr>
              <a:t>          1    TIMEOUT      0:0 </a:t>
            </a:r>
          </a:p>
          <a:p>
            <a:r>
              <a:rPr lang="en-US" sz="1400" dirty="0">
                <a:latin typeface="Courier" pitchFamily="2" charset="0"/>
              </a:rPr>
              <a:t>3108562.bat+      batch             </a:t>
            </a:r>
            <a:r>
              <a:rPr lang="en-US" sz="1400" dirty="0" err="1">
                <a:latin typeface="Courier" pitchFamily="2" charset="0"/>
              </a:rPr>
              <a:t>hpc_build</a:t>
            </a:r>
            <a:r>
              <a:rPr lang="en-US" sz="1400" dirty="0">
                <a:latin typeface="Courier" pitchFamily="2" charset="0"/>
              </a:rPr>
              <a:t>          1  CANCELLED     0:15 </a:t>
            </a:r>
          </a:p>
          <a:p>
            <a:r>
              <a:rPr lang="en-US" sz="1400" dirty="0">
                <a:latin typeface="Courier" pitchFamily="2" charset="0"/>
              </a:rPr>
              <a:t>3109392      sys/</a:t>
            </a:r>
            <a:r>
              <a:rPr lang="en-US" sz="1400" dirty="0" err="1">
                <a:latin typeface="Courier" pitchFamily="2" charset="0"/>
              </a:rPr>
              <a:t>dashb</a:t>
            </a:r>
            <a:r>
              <a:rPr lang="en-US" sz="1400" dirty="0">
                <a:latin typeface="Courier" pitchFamily="2" charset="0"/>
              </a:rPr>
              <a:t>+        </a:t>
            </a:r>
            <a:r>
              <a:rPr lang="en-US" sz="1400" dirty="0" err="1">
                <a:latin typeface="Courier" pitchFamily="2" charset="0"/>
              </a:rPr>
              <a:t>gpu</a:t>
            </a:r>
            <a:r>
              <a:rPr lang="en-US" sz="1400" dirty="0">
                <a:latin typeface="Courier" pitchFamily="2" charset="0"/>
              </a:rPr>
              <a:t>  </a:t>
            </a:r>
            <a:r>
              <a:rPr lang="en-US" sz="1400" dirty="0" err="1">
                <a:latin typeface="Courier" pitchFamily="2" charset="0"/>
              </a:rPr>
              <a:t>hpc_build</a:t>
            </a:r>
            <a:r>
              <a:rPr lang="en-US" sz="1400" dirty="0">
                <a:latin typeface="Courier" pitchFamily="2" charset="0"/>
              </a:rPr>
              <a:t>          1    TIMEOUT      0:0 </a:t>
            </a:r>
          </a:p>
          <a:p>
            <a:r>
              <a:rPr lang="en-US" sz="1400" dirty="0">
                <a:latin typeface="Courier" pitchFamily="2" charset="0"/>
              </a:rPr>
              <a:t>3109392.bat+      batch             </a:t>
            </a:r>
            <a:r>
              <a:rPr lang="en-US" sz="1400" dirty="0" err="1">
                <a:latin typeface="Courier" pitchFamily="2" charset="0"/>
              </a:rPr>
              <a:t>hpc_build</a:t>
            </a:r>
            <a:r>
              <a:rPr lang="en-US" sz="1400" dirty="0">
                <a:latin typeface="Courier" pitchFamily="2" charset="0"/>
              </a:rPr>
              <a:t>          1  CANCELLED     0:15 </a:t>
            </a:r>
          </a:p>
          <a:p>
            <a:r>
              <a:rPr lang="en-US" sz="1400" dirty="0">
                <a:latin typeface="Courier" pitchFamily="2" charset="0"/>
              </a:rPr>
              <a:t>3112064            </a:t>
            </a:r>
            <a:r>
              <a:rPr lang="en-US" sz="1400" dirty="0" err="1">
                <a:latin typeface="Courier" pitchFamily="2" charset="0"/>
              </a:rPr>
              <a:t>srun</a:t>
            </a:r>
            <a:r>
              <a:rPr lang="en-US" sz="1400" dirty="0">
                <a:latin typeface="Courier" pitchFamily="2" charset="0"/>
              </a:rPr>
              <a:t>        </a:t>
            </a:r>
            <a:r>
              <a:rPr lang="en-US" sz="1400" dirty="0" err="1">
                <a:latin typeface="Courier" pitchFamily="2" charset="0"/>
              </a:rPr>
              <a:t>gpu</a:t>
            </a:r>
            <a:r>
              <a:rPr lang="en-US" sz="1400" dirty="0">
                <a:latin typeface="Courier" pitchFamily="2" charset="0"/>
              </a:rPr>
              <a:t>  </a:t>
            </a:r>
            <a:r>
              <a:rPr lang="en-US" sz="1400" dirty="0" err="1">
                <a:latin typeface="Courier" pitchFamily="2" charset="0"/>
              </a:rPr>
              <a:t>hpc_build</a:t>
            </a:r>
            <a:r>
              <a:rPr lang="en-US" sz="1400" dirty="0">
                <a:latin typeface="Courier" pitchFamily="2" charset="0"/>
              </a:rPr>
              <a:t>          1     FAILED      1:0 </a:t>
            </a:r>
          </a:p>
          <a:p>
            <a:r>
              <a:rPr lang="en-US" sz="1400" dirty="0">
                <a:latin typeface="Courier" pitchFamily="2" charset="0"/>
              </a:rPr>
              <a:t>3112064.0          bash             </a:t>
            </a:r>
            <a:r>
              <a:rPr lang="en-US" sz="1400" dirty="0" err="1">
                <a:latin typeface="Courier" pitchFamily="2" charset="0"/>
              </a:rPr>
              <a:t>hpc_build</a:t>
            </a:r>
            <a:r>
              <a:rPr lang="en-US" sz="1400" dirty="0">
                <a:latin typeface="Courier" pitchFamily="2" charset="0"/>
              </a:rPr>
              <a:t>          1     FAILED      1:0 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3468E45-C89E-494D-A7E6-78BFF782BCFB}"/>
              </a:ext>
            </a:extLst>
          </p:cNvPr>
          <p:cNvSpPr txBox="1">
            <a:spLocks/>
          </p:cNvSpPr>
          <p:nvPr/>
        </p:nvSpPr>
        <p:spPr>
          <a:xfrm>
            <a:off x="2230709" y="5481634"/>
            <a:ext cx="7886700" cy="98842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The </a:t>
            </a:r>
            <a:r>
              <a:rPr lang="en-US" sz="2400" dirty="0" err="1">
                <a:latin typeface="Courier" pitchFamily="2" charset="0"/>
              </a:rPr>
              <a:t>sacct</a:t>
            </a:r>
            <a:r>
              <a:rPr lang="en-US" sz="2400" dirty="0"/>
              <a:t> command lists all jobs (pending, running, completed, canceled, failed, etc.) since the specified date.</a:t>
            </a:r>
            <a:endParaRPr lang="en-US" sz="2400" b="1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343550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Canceling a Job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838200" y="1851027"/>
            <a:ext cx="10515600" cy="1033186"/>
          </a:xfrm>
        </p:spPr>
        <p:txBody>
          <a:bodyPr/>
          <a:lstStyle/>
          <a:p>
            <a:pPr fontAlgn="base"/>
            <a:r>
              <a:rPr lang="en-US" dirty="0"/>
              <a:t>To delete a job from the queue, use the</a:t>
            </a:r>
            <a:r>
              <a:rPr lang="en-US" i="1" dirty="0"/>
              <a:t> </a:t>
            </a:r>
            <a:r>
              <a:rPr lang="en-US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scancel</a:t>
            </a:r>
            <a:r>
              <a:rPr lang="en-US" dirty="0"/>
              <a:t> command with the job ID number at the command line prompt:</a:t>
            </a:r>
          </a:p>
          <a:p>
            <a:pPr fontAlgn="base"/>
            <a:endParaRPr lang="en-US" dirty="0"/>
          </a:p>
          <a:p>
            <a:pPr fontAlgn="base"/>
            <a:endParaRPr lang="en-US" dirty="0"/>
          </a:p>
          <a:p>
            <a:pPr fontAlgn="base"/>
            <a:endParaRPr lang="en-US" dirty="0"/>
          </a:p>
          <a:p>
            <a:pPr fontAlgn="base"/>
            <a:r>
              <a:rPr lang="en-US" dirty="0"/>
              <a:t>To cancel all your jobs, run this command: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981200" y="2956677"/>
            <a:ext cx="8382000" cy="954107"/>
          </a:xfrm>
          <a:prstGeom prst="rect">
            <a:avLst/>
          </a:prstGeom>
          <a:solidFill>
            <a:srgbClr val="FFFFCC"/>
          </a:solidFill>
          <a:ln>
            <a:solidFill>
              <a:srgbClr val="485A82"/>
            </a:solidFill>
          </a:ln>
        </p:spPr>
        <p:txBody>
          <a:bodyPr wrap="square" rtlCol="0">
            <a:spAutoFit/>
          </a:bodyPr>
          <a:lstStyle/>
          <a:p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-bash-4.2$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scancel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18316</a:t>
            </a: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D6C317-E191-2247-A25D-CE779B11F43A}"/>
              </a:ext>
            </a:extLst>
          </p:cNvPr>
          <p:cNvSpPr txBox="1"/>
          <p:nvPr/>
        </p:nvSpPr>
        <p:spPr>
          <a:xfrm>
            <a:off x="1981200" y="4907340"/>
            <a:ext cx="8382000" cy="892552"/>
          </a:xfrm>
          <a:prstGeom prst="rect">
            <a:avLst/>
          </a:prstGeom>
          <a:solidFill>
            <a:srgbClr val="FFFFCC"/>
          </a:solidFill>
          <a:ln>
            <a:solidFill>
              <a:srgbClr val="485A82"/>
            </a:solidFill>
          </a:ln>
        </p:spPr>
        <p:txBody>
          <a:bodyPr wrap="square" rtlCol="0">
            <a:spAutoFit/>
          </a:bodyPr>
          <a:lstStyle/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-bash-4.2$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scancel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–u $USER</a:t>
            </a: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005484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JupyterLab</a:t>
            </a:r>
            <a:endParaRPr lang="en-US" dirty="0"/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83463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Before we can use the Cluster . . 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We need to know about: </a:t>
            </a:r>
          </a:p>
          <a:p>
            <a:pPr lvl="1"/>
            <a:r>
              <a:rPr lang="en-US" dirty="0">
                <a:hlinkClick r:id="rId2" action="ppaction://hlinksldjump"/>
              </a:rPr>
              <a:t>Allocations &amp; Accounts</a:t>
            </a:r>
            <a:endParaRPr lang="en-US" dirty="0"/>
          </a:p>
          <a:p>
            <a:pPr lvl="1"/>
            <a:r>
              <a:rPr lang="en-US" dirty="0">
                <a:hlinkClick r:id="rId3" action="ppaction://hlinksldjump"/>
              </a:rPr>
              <a:t>Connections to the cluster</a:t>
            </a:r>
            <a:endParaRPr lang="en-US" dirty="0"/>
          </a:p>
          <a:p>
            <a:pPr lvl="1"/>
            <a:r>
              <a:rPr lang="en-US" dirty="0">
                <a:hlinkClick r:id="rId4" action="ppaction://hlinksldjump"/>
              </a:rPr>
              <a:t>Cluster environment</a:t>
            </a:r>
            <a:endParaRPr lang="en-US" dirty="0"/>
          </a:p>
          <a:p>
            <a:pPr lvl="1"/>
            <a:r>
              <a:rPr lang="en-US" dirty="0">
                <a:hlinkClick r:id="rId5" action="ppaction://hlinksldjump"/>
              </a:rPr>
              <a:t>Modules &amp; Partitions</a:t>
            </a:r>
            <a:endParaRPr lang="en-US" dirty="0"/>
          </a:p>
          <a:p>
            <a:pPr lvl="1"/>
            <a:r>
              <a:rPr lang="en-US" dirty="0">
                <a:hlinkClick r:id="rId6" action="ppaction://hlinksldjump"/>
              </a:rPr>
              <a:t>SLURM &amp; Job Submissions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The remaining slides will cover </a:t>
            </a:r>
          </a:p>
          <a:p>
            <a:pPr marL="0" indent="0">
              <a:buNone/>
            </a:pPr>
            <a:r>
              <a:rPr lang="en-US" dirty="0"/>
              <a:t>   the basics of these topics.</a:t>
            </a:r>
          </a:p>
          <a:p>
            <a:pPr lvl="1"/>
            <a:endParaRPr lang="en-US" dirty="0"/>
          </a:p>
        </p:txBody>
      </p:sp>
      <p:pic>
        <p:nvPicPr>
          <p:cNvPr id="1028" name="Picture 4" descr="C:\Users\jmh5ad\AppData\Local\Microsoft\Windows\Temporary Internet Files\Content.IE5\QV82Y1HR\laser[1]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801" y="3200400"/>
            <a:ext cx="2589143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110367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OnDemand Dashboard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Open OnDemand is the software that we use to create our web portal to Rivanna.</a:t>
            </a:r>
          </a:p>
          <a:p>
            <a:r>
              <a:rPr lang="en-US" dirty="0"/>
              <a:t>As soon as you see the Dashboard (shown below), you are connected to </a:t>
            </a:r>
            <a:r>
              <a:rPr lang="en-US" dirty="0" err="1"/>
              <a:t>Rivanna</a:t>
            </a:r>
            <a:r>
              <a:rPr lang="en-US" dirty="0"/>
              <a:t>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13432" y="3890087"/>
            <a:ext cx="5486400" cy="2509763"/>
          </a:xfrm>
          <a:prstGeom prst="rect">
            <a:avLst/>
          </a:prstGeom>
          <a:ln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1498752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OnDemand Dashboard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The Dashboard gives you links to various applications.  </a:t>
            </a:r>
          </a:p>
          <a:p>
            <a:r>
              <a:rPr lang="en-US" dirty="0"/>
              <a:t>To see the links, click on “Interactive Apps” on the menu bar.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1326" b="54983"/>
          <a:stretch/>
        </p:blipFill>
        <p:spPr>
          <a:xfrm>
            <a:off x="1371599" y="3095740"/>
            <a:ext cx="9144000" cy="2306946"/>
          </a:xfrm>
          <a:prstGeom prst="rect">
            <a:avLst/>
          </a:prstGeom>
          <a:ln>
            <a:solidFill>
              <a:srgbClr val="0070C0"/>
            </a:solidFill>
          </a:ln>
        </p:spPr>
      </p:pic>
      <p:sp>
        <p:nvSpPr>
          <p:cNvPr id="6" name="Oval 5"/>
          <p:cNvSpPr/>
          <p:nvPr/>
        </p:nvSpPr>
        <p:spPr>
          <a:xfrm>
            <a:off x="5155437" y="2920936"/>
            <a:ext cx="1268512" cy="743672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753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Links to Applications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30804" b="20763"/>
          <a:stretch/>
        </p:blipFill>
        <p:spPr>
          <a:xfrm>
            <a:off x="1242581" y="1363535"/>
            <a:ext cx="9144000" cy="4804066"/>
          </a:xfrm>
          <a:prstGeom prst="rect">
            <a:avLst/>
          </a:prstGeom>
          <a:ln>
            <a:solidFill>
              <a:srgbClr val="002060"/>
            </a:solidFill>
          </a:ln>
        </p:spPr>
      </p:pic>
      <p:sp>
        <p:nvSpPr>
          <p:cNvPr id="5" name="Rectangle 4"/>
          <p:cNvSpPr/>
          <p:nvPr/>
        </p:nvSpPr>
        <p:spPr>
          <a:xfrm>
            <a:off x="9123164" y="4261104"/>
            <a:ext cx="2526833" cy="1389888"/>
          </a:xfrm>
          <a:prstGeom prst="rect">
            <a:avLst/>
          </a:prstGeom>
          <a:solidFill>
            <a:srgbClr val="FFFFCC"/>
          </a:solidFill>
          <a:ln>
            <a:solidFill>
              <a:srgbClr val="0066FF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en-US" dirty="0"/>
          </a:p>
          <a:p>
            <a:r>
              <a:rPr lang="en-US" dirty="0"/>
              <a:t>Today, we are going to look at </a:t>
            </a:r>
            <a:r>
              <a:rPr lang="en-US" dirty="0" err="1"/>
              <a:t>JupyterLab</a:t>
            </a:r>
            <a:r>
              <a:rPr lang="en-US" dirty="0"/>
              <a:t> and </a:t>
            </a:r>
            <a:r>
              <a:rPr lang="en-US" dirty="0" err="1"/>
              <a:t>RStudio</a:t>
            </a:r>
            <a:r>
              <a:rPr lang="en-US" dirty="0"/>
              <a:t>  Server.</a:t>
            </a:r>
          </a:p>
          <a:p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7150608" y="4782312"/>
            <a:ext cx="1972556" cy="640080"/>
            <a:chOff x="7150608" y="4782312"/>
            <a:chExt cx="1972556" cy="640080"/>
          </a:xfrm>
        </p:grpSpPr>
        <p:sp>
          <p:nvSpPr>
            <p:cNvPr id="8" name="Right Brace 7"/>
            <p:cNvSpPr/>
            <p:nvPr/>
          </p:nvSpPr>
          <p:spPr>
            <a:xfrm>
              <a:off x="7150608" y="4782312"/>
              <a:ext cx="201168" cy="640080"/>
            </a:xfrm>
            <a:prstGeom prst="rightBrace">
              <a:avLst>
                <a:gd name="adj1" fmla="val 33333"/>
                <a:gd name="adj2" fmla="val 51429"/>
              </a:avLst>
            </a:prstGeom>
            <a:ln w="38100">
              <a:solidFill>
                <a:srgbClr val="0066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0070C0"/>
                  </a:solidFill>
                </a:ln>
                <a:solidFill>
                  <a:srgbClr val="0066FF"/>
                </a:solidFill>
              </a:endParaRPr>
            </a:p>
          </p:txBody>
        </p:sp>
        <p:cxnSp>
          <p:nvCxnSpPr>
            <p:cNvPr id="12" name="Straight Connector 11"/>
            <p:cNvCxnSpPr>
              <a:stCxn id="8" idx="1"/>
            </p:cNvCxnSpPr>
            <p:nvPr/>
          </p:nvCxnSpPr>
          <p:spPr>
            <a:xfrm>
              <a:off x="7351776" y="5111499"/>
              <a:ext cx="1771388" cy="0"/>
            </a:xfrm>
            <a:prstGeom prst="line">
              <a:avLst/>
            </a:prstGeom>
            <a:ln w="38100">
              <a:solidFill>
                <a:srgbClr val="0066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49620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JupyterLab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30804" b="20763"/>
          <a:stretch/>
        </p:blipFill>
        <p:spPr>
          <a:xfrm>
            <a:off x="1242581" y="1363535"/>
            <a:ext cx="9144000" cy="4804066"/>
          </a:xfrm>
          <a:prstGeom prst="rect">
            <a:avLst/>
          </a:prstGeom>
          <a:ln>
            <a:solidFill>
              <a:srgbClr val="002060"/>
            </a:solidFill>
          </a:ln>
        </p:spPr>
      </p:pic>
      <p:sp>
        <p:nvSpPr>
          <p:cNvPr id="5" name="Rectangle 4"/>
          <p:cNvSpPr/>
          <p:nvPr/>
        </p:nvSpPr>
        <p:spPr>
          <a:xfrm>
            <a:off x="9123164" y="4261104"/>
            <a:ext cx="2526833" cy="1389888"/>
          </a:xfrm>
          <a:prstGeom prst="rect">
            <a:avLst/>
          </a:prstGeom>
          <a:solidFill>
            <a:srgbClr val="FFFFCC"/>
          </a:solidFill>
          <a:ln>
            <a:solidFill>
              <a:srgbClr val="0066FF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en-US" dirty="0"/>
          </a:p>
          <a:p>
            <a:r>
              <a:rPr lang="en-US" dirty="0"/>
              <a:t>Click on </a:t>
            </a:r>
            <a:r>
              <a:rPr lang="en-US" dirty="0" err="1"/>
              <a:t>JupyterLab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5667501" y="4738254"/>
            <a:ext cx="1268512" cy="589629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902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JupyterLab</a:t>
            </a:r>
            <a:r>
              <a:rPr lang="en-US" dirty="0"/>
              <a:t> Web Form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519672" y="1716852"/>
            <a:ext cx="4834128" cy="45497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 </a:t>
            </a:r>
            <a:r>
              <a:rPr lang="en-US" dirty="0" err="1"/>
              <a:t>Jupyter</a:t>
            </a:r>
            <a:r>
              <a:rPr lang="en-US" dirty="0"/>
              <a:t> Web Form gathers information about the computing resources that you need for your </a:t>
            </a:r>
            <a:r>
              <a:rPr lang="en-US" dirty="0" err="1"/>
              <a:t>Jupyter</a:t>
            </a:r>
            <a:r>
              <a:rPr lang="en-US" dirty="0"/>
              <a:t> Notebook.</a:t>
            </a:r>
          </a:p>
          <a:p>
            <a:r>
              <a:rPr lang="en-US" dirty="0"/>
              <a:t>After you fill in the form, it will re-populate with the same settings the next time that you connect to it.</a:t>
            </a:r>
          </a:p>
          <a:p>
            <a:r>
              <a:rPr lang="en-US" dirty="0"/>
              <a:t>Let’s look at how you would fill it in!</a:t>
            </a:r>
          </a:p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61667" t="18316" r="23459" b="4710"/>
          <a:stretch/>
        </p:blipFill>
        <p:spPr>
          <a:xfrm>
            <a:off x="1806780" y="1427583"/>
            <a:ext cx="4062175" cy="5067455"/>
          </a:xfrm>
          <a:prstGeom prst="rect">
            <a:avLst/>
          </a:prstGeom>
          <a:ln>
            <a:solidFill>
              <a:srgbClr val="0066FF"/>
            </a:solidFill>
          </a:ln>
        </p:spPr>
      </p:pic>
    </p:spTree>
    <p:extLst>
      <p:ext uri="{BB962C8B-B14F-4D97-AF65-F5344CB8AC3E}">
        <p14:creationId xmlns:p14="http://schemas.microsoft.com/office/powerpoint/2010/main" val="97582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Rivanna</a:t>
            </a:r>
            <a:r>
              <a:rPr lang="en-US" dirty="0"/>
              <a:t> Partition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6249578" y="3700130"/>
            <a:ext cx="5552562" cy="2700671"/>
          </a:xfrm>
        </p:spPr>
        <p:txBody>
          <a:bodyPr/>
          <a:lstStyle/>
          <a:p>
            <a:r>
              <a:rPr lang="en-US" sz="2000" dirty="0"/>
              <a:t>Recall that </a:t>
            </a:r>
            <a:r>
              <a:rPr lang="en-US" sz="2000" dirty="0" err="1"/>
              <a:t>Rivanna</a:t>
            </a:r>
            <a:r>
              <a:rPr lang="en-US" sz="2000" dirty="0"/>
              <a:t> has lots of Compute Nodes.</a:t>
            </a:r>
          </a:p>
          <a:p>
            <a:r>
              <a:rPr lang="en-US" sz="2000" dirty="0"/>
              <a:t>The nodes are partitioned (i.e., organized) by the type of processing that they can do.</a:t>
            </a:r>
          </a:p>
          <a:p>
            <a:r>
              <a:rPr lang="en-US" sz="2000" dirty="0"/>
              <a:t>Most of the time, you will select the </a:t>
            </a:r>
            <a:r>
              <a:rPr lang="en-US" sz="2000" b="1" dirty="0">
                <a:solidFill>
                  <a:srgbClr val="0066FF"/>
                </a:solidFill>
              </a:rPr>
              <a:t>Standard</a:t>
            </a:r>
            <a:r>
              <a:rPr lang="en-US" sz="2000" dirty="0"/>
              <a:t> partition.</a:t>
            </a:r>
          </a:p>
          <a:p>
            <a:r>
              <a:rPr lang="en-US" sz="2000" dirty="0"/>
              <a:t>If you are running a deep learning model, you will want to choose a </a:t>
            </a:r>
            <a:r>
              <a:rPr lang="en-US" sz="2000" b="1" dirty="0">
                <a:solidFill>
                  <a:srgbClr val="0066FF"/>
                </a:solidFill>
              </a:rPr>
              <a:t>GPU</a:t>
            </a:r>
            <a:r>
              <a:rPr lang="en-US" sz="2000" dirty="0"/>
              <a:t> Partition.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61667" t="18316" r="23459" b="4710"/>
          <a:stretch/>
        </p:blipFill>
        <p:spPr>
          <a:xfrm>
            <a:off x="1806780" y="1427583"/>
            <a:ext cx="4062175" cy="5067455"/>
          </a:xfrm>
          <a:prstGeom prst="rect">
            <a:avLst/>
          </a:prstGeom>
          <a:ln>
            <a:solidFill>
              <a:srgbClr val="0066FF"/>
            </a:solidFill>
          </a:ln>
        </p:spPr>
      </p:pic>
      <p:sp>
        <p:nvSpPr>
          <p:cNvPr id="9" name="Right Brace 8"/>
          <p:cNvSpPr/>
          <p:nvPr/>
        </p:nvSpPr>
        <p:spPr>
          <a:xfrm>
            <a:off x="5652708" y="1911868"/>
            <a:ext cx="146167" cy="338328"/>
          </a:xfrm>
          <a:prstGeom prst="rightBrace">
            <a:avLst>
              <a:gd name="adj1" fmla="val 33333"/>
              <a:gd name="adj2" fmla="val 51429"/>
            </a:avLst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0070C0"/>
                </a:solidFill>
              </a:ln>
              <a:solidFill>
                <a:srgbClr val="0066FF"/>
              </a:solidFill>
            </a:endParaRPr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5934456" y="930019"/>
            <a:ext cx="978398" cy="1123306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5934456" y="2053325"/>
            <a:ext cx="978398" cy="1178721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l="66779" t="25111" r="24162" b="55966"/>
          <a:stretch/>
        </p:blipFill>
        <p:spPr>
          <a:xfrm>
            <a:off x="6912854" y="930018"/>
            <a:ext cx="4572000" cy="2302028"/>
          </a:xfrm>
          <a:prstGeom prst="rect">
            <a:avLst/>
          </a:prstGeom>
          <a:ln>
            <a:solidFill>
              <a:srgbClr val="0066FF"/>
            </a:solidFill>
          </a:ln>
        </p:spPr>
      </p:pic>
    </p:spTree>
    <p:extLst>
      <p:ext uri="{BB962C8B-B14F-4D97-AF65-F5344CB8AC3E}">
        <p14:creationId xmlns:p14="http://schemas.microsoft.com/office/powerpoint/2010/main" val="2983122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Number of Hours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6249578" y="1339702"/>
            <a:ext cx="5104222" cy="5061100"/>
          </a:xfrm>
        </p:spPr>
        <p:txBody>
          <a:bodyPr/>
          <a:lstStyle/>
          <a:p>
            <a:r>
              <a:rPr lang="en-US" dirty="0"/>
              <a:t>The “Number of hours” is the amount of time that your session will be active.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Beware!  When time runs out the session will end without warning!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61667" t="18316" r="23459" b="4710"/>
          <a:stretch/>
        </p:blipFill>
        <p:spPr>
          <a:xfrm>
            <a:off x="1806780" y="1427583"/>
            <a:ext cx="4062175" cy="5067455"/>
          </a:xfrm>
          <a:prstGeom prst="rect">
            <a:avLst/>
          </a:prstGeom>
          <a:ln>
            <a:solidFill>
              <a:srgbClr val="0066FF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66748" t="43034" r="24348" b="51105"/>
          <a:stretch/>
        </p:blipFill>
        <p:spPr>
          <a:xfrm>
            <a:off x="6450374" y="2959763"/>
            <a:ext cx="4702629" cy="746450"/>
          </a:xfrm>
          <a:prstGeom prst="rect">
            <a:avLst/>
          </a:prstGeom>
          <a:ln>
            <a:solidFill>
              <a:srgbClr val="0066FF"/>
            </a:solidFill>
          </a:ln>
        </p:spPr>
      </p:pic>
      <p:sp>
        <p:nvSpPr>
          <p:cNvPr id="9" name="Right Brace 8"/>
          <p:cNvSpPr/>
          <p:nvPr/>
        </p:nvSpPr>
        <p:spPr>
          <a:xfrm>
            <a:off x="5652708" y="3163824"/>
            <a:ext cx="146167" cy="338328"/>
          </a:xfrm>
          <a:prstGeom prst="rightBrace">
            <a:avLst>
              <a:gd name="adj1" fmla="val 33333"/>
              <a:gd name="adj2" fmla="val 51429"/>
            </a:avLst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0070C0"/>
                </a:solidFill>
              </a:ln>
              <a:solidFill>
                <a:srgbClr val="0066FF"/>
              </a:solidFill>
            </a:endParaRPr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5934456" y="2959763"/>
            <a:ext cx="515918" cy="373226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5934456" y="3332988"/>
            <a:ext cx="515918" cy="373225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1646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Allocation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6249578" y="1714345"/>
            <a:ext cx="5104222" cy="4357750"/>
          </a:xfrm>
        </p:spPr>
        <p:txBody>
          <a:bodyPr/>
          <a:lstStyle/>
          <a:p>
            <a:r>
              <a:rPr lang="en-US" sz="2000" dirty="0"/>
              <a:t>The allocation is a special </a:t>
            </a:r>
            <a:r>
              <a:rPr lang="en-US" sz="2000" dirty="0" err="1"/>
              <a:t>MyGroups</a:t>
            </a:r>
            <a:r>
              <a:rPr lang="en-US" sz="2000" dirty="0"/>
              <a:t> group that allows you to have access to </a:t>
            </a:r>
            <a:r>
              <a:rPr lang="en-US" sz="2000" dirty="0" err="1"/>
              <a:t>Rivanna</a:t>
            </a:r>
            <a:r>
              <a:rPr lang="en-US" sz="2000" dirty="0"/>
              <a:t>.</a:t>
            </a:r>
          </a:p>
          <a:p>
            <a:r>
              <a:rPr lang="en-US" sz="2000" dirty="0"/>
              <a:t>You must be a member of a </a:t>
            </a:r>
            <a:r>
              <a:rPr lang="en-US" sz="2000" dirty="0" err="1"/>
              <a:t>Rivanna</a:t>
            </a:r>
            <a:r>
              <a:rPr lang="en-US" sz="2000" dirty="0"/>
              <a:t>-enabled </a:t>
            </a:r>
            <a:r>
              <a:rPr lang="en-US" sz="2000" dirty="0" err="1"/>
              <a:t>MyGroup</a:t>
            </a:r>
            <a:r>
              <a:rPr lang="en-US" sz="2000" dirty="0"/>
              <a:t> to have an active account.</a:t>
            </a:r>
          </a:p>
          <a:p>
            <a:r>
              <a:rPr lang="en-US" sz="2000" dirty="0"/>
              <a:t>In general, your professor or research advisor will add you as a member to an allocation.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You can have membership in more than one allocation.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61667" t="18316" r="23459" b="4710"/>
          <a:stretch/>
        </p:blipFill>
        <p:spPr>
          <a:xfrm>
            <a:off x="1806780" y="1427583"/>
            <a:ext cx="4062175" cy="5067455"/>
          </a:xfrm>
          <a:prstGeom prst="rect">
            <a:avLst/>
          </a:prstGeom>
          <a:ln>
            <a:solidFill>
              <a:srgbClr val="0066FF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66748" t="64910" r="27347" b="30990"/>
          <a:stretch/>
        </p:blipFill>
        <p:spPr>
          <a:xfrm>
            <a:off x="6450375" y="4236151"/>
            <a:ext cx="4572000" cy="765544"/>
          </a:xfrm>
          <a:prstGeom prst="rect">
            <a:avLst/>
          </a:prstGeom>
          <a:ln>
            <a:solidFill>
              <a:srgbClr val="0066FF"/>
            </a:solidFill>
          </a:ln>
        </p:spPr>
      </p:pic>
      <p:sp>
        <p:nvSpPr>
          <p:cNvPr id="9" name="Right Brace 8"/>
          <p:cNvSpPr/>
          <p:nvPr/>
        </p:nvSpPr>
        <p:spPr>
          <a:xfrm>
            <a:off x="5660434" y="4449759"/>
            <a:ext cx="146167" cy="338328"/>
          </a:xfrm>
          <a:prstGeom prst="rightBrace">
            <a:avLst>
              <a:gd name="adj1" fmla="val 33333"/>
              <a:gd name="adj2" fmla="val 51429"/>
            </a:avLst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0070C0"/>
                </a:solidFill>
              </a:ln>
              <a:solidFill>
                <a:srgbClr val="0066FF"/>
              </a:solidFill>
            </a:endParaRPr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5942182" y="4236151"/>
            <a:ext cx="508192" cy="382774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5942182" y="4618923"/>
            <a:ext cx="508192" cy="382772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6896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Launch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6249578" y="1427583"/>
            <a:ext cx="5104222" cy="4357750"/>
          </a:xfrm>
        </p:spPr>
        <p:txBody>
          <a:bodyPr/>
          <a:lstStyle/>
          <a:p>
            <a:r>
              <a:rPr lang="en-US" dirty="0"/>
              <a:t>Clicking on the “Launch” button will submit a request for the resources that you want.</a:t>
            </a:r>
          </a:p>
          <a:p>
            <a:endParaRPr lang="en-US" dirty="0"/>
          </a:p>
          <a:p>
            <a:r>
              <a:rPr lang="en-US" dirty="0"/>
              <a:t>There will be a slight delay before the resources are available.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61667" t="18316" r="23459" b="4710"/>
          <a:stretch/>
        </p:blipFill>
        <p:spPr>
          <a:xfrm>
            <a:off x="1806780" y="1427583"/>
            <a:ext cx="4062175" cy="5067455"/>
          </a:xfrm>
          <a:prstGeom prst="rect">
            <a:avLst/>
          </a:prstGeom>
          <a:ln>
            <a:solidFill>
              <a:srgbClr val="0066FF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68979" t="91904" r="26212" b="4139"/>
          <a:stretch/>
        </p:blipFill>
        <p:spPr>
          <a:xfrm>
            <a:off x="6503674" y="5275449"/>
            <a:ext cx="3723588" cy="739271"/>
          </a:xfrm>
          <a:prstGeom prst="rect">
            <a:avLst/>
          </a:prstGeom>
          <a:ln>
            <a:solidFill>
              <a:srgbClr val="0066FF"/>
            </a:solidFill>
          </a:ln>
        </p:spPr>
      </p:pic>
      <p:sp>
        <p:nvSpPr>
          <p:cNvPr id="9" name="Right Brace 8"/>
          <p:cNvSpPr/>
          <p:nvPr/>
        </p:nvSpPr>
        <p:spPr>
          <a:xfrm>
            <a:off x="5713734" y="6195179"/>
            <a:ext cx="146167" cy="338328"/>
          </a:xfrm>
          <a:prstGeom prst="rightBrace">
            <a:avLst>
              <a:gd name="adj1" fmla="val 33333"/>
              <a:gd name="adj2" fmla="val 51429"/>
            </a:avLst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0070C0"/>
                </a:solidFill>
              </a:ln>
              <a:solidFill>
                <a:srgbClr val="0066FF"/>
              </a:solidFill>
            </a:endParaRPr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5995482" y="5275449"/>
            <a:ext cx="508192" cy="1088896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5995482" y="6014720"/>
            <a:ext cx="508192" cy="349623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4157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Waiting for the Session to Start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 rotWithShape="1">
          <a:blip r:embed="rId2"/>
          <a:srcRect l="28849" t="35601" r="10250" b="22475"/>
          <a:stretch/>
        </p:blipFill>
        <p:spPr>
          <a:xfrm>
            <a:off x="924232" y="1690689"/>
            <a:ext cx="5313183" cy="2057400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5" name="Content Placeholder 3"/>
          <p:cNvPicPr>
            <a:picLocks noChangeAspect="1"/>
          </p:cNvPicPr>
          <p:nvPr/>
        </p:nvPicPr>
        <p:blipFill rotWithShape="1">
          <a:blip r:embed="rId3"/>
          <a:srcRect l="30063" t="38626" r="10737" b="21611"/>
          <a:stretch/>
        </p:blipFill>
        <p:spPr>
          <a:xfrm>
            <a:off x="924232" y="4247535"/>
            <a:ext cx="5445402" cy="2057400"/>
          </a:xfrm>
          <a:prstGeom prst="rect">
            <a:avLst/>
          </a:prstGeom>
          <a:ln>
            <a:solidFill>
              <a:srgbClr val="0070C0"/>
            </a:solidFill>
          </a:ln>
        </p:spPr>
      </p:pic>
      <p:sp>
        <p:nvSpPr>
          <p:cNvPr id="10" name="Curved Left Arrow 9"/>
          <p:cNvSpPr/>
          <p:nvPr/>
        </p:nvSpPr>
        <p:spPr>
          <a:xfrm>
            <a:off x="6528618" y="3048000"/>
            <a:ext cx="1809135" cy="3165987"/>
          </a:xfrm>
          <a:prstGeom prst="curvedLeftArrow">
            <a:avLst>
              <a:gd name="adj1" fmla="val 19478"/>
              <a:gd name="adj2" fmla="val 50000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770374" y="1946788"/>
            <a:ext cx="3106994" cy="378565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The screen will transition from a “Please be patient” statement to a “Connect to </a:t>
            </a:r>
            <a:r>
              <a:rPr lang="en-US" sz="2400" dirty="0" err="1"/>
              <a:t>Jupyter</a:t>
            </a:r>
            <a:r>
              <a:rPr lang="en-US" sz="2400" dirty="0"/>
              <a:t>” button.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Click on the “Connect to </a:t>
            </a:r>
            <a:r>
              <a:rPr lang="en-US" sz="2400" dirty="0" err="1"/>
              <a:t>Jupyter</a:t>
            </a:r>
            <a:r>
              <a:rPr lang="en-US" sz="2400" dirty="0"/>
              <a:t>” button.</a:t>
            </a:r>
          </a:p>
        </p:txBody>
      </p:sp>
    </p:spTree>
    <p:extLst>
      <p:ext uri="{BB962C8B-B14F-4D97-AF65-F5344CB8AC3E}">
        <p14:creationId xmlns:p14="http://schemas.microsoft.com/office/powerpoint/2010/main" val="3238104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Allocations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576493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Connect to Open OnDemand and start a </a:t>
            </a:r>
            <a:r>
              <a:rPr lang="en-US" dirty="0" err="1"/>
              <a:t>JupyterLab</a:t>
            </a:r>
            <a:r>
              <a:rPr lang="en-US" dirty="0"/>
              <a:t> session.  </a:t>
            </a:r>
          </a:p>
          <a:p>
            <a:pPr lvl="1"/>
            <a:r>
              <a:rPr lang="en-US" dirty="0"/>
              <a:t>When it comes up, you will see a list of files (if any) in your home directory and a set of tiles for underlying applications (e.g., Python, R, </a:t>
            </a:r>
            <a:r>
              <a:rPr lang="en-US" dirty="0" err="1"/>
              <a:t>Tensorflow</a:t>
            </a:r>
            <a:r>
              <a:rPr lang="en-US" dirty="0"/>
              <a:t>).  </a:t>
            </a:r>
          </a:p>
          <a:p>
            <a:pPr lvl="1"/>
            <a:r>
              <a:rPr lang="en-US" dirty="0"/>
              <a:t> You may see a slightly different set of tiles in your account – there are some customized tiles in this account.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Hands-on Activity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7631" r="21717" b="48597"/>
          <a:stretch/>
        </p:blipFill>
        <p:spPr>
          <a:xfrm>
            <a:off x="1727199" y="3749963"/>
            <a:ext cx="7315200" cy="2300749"/>
          </a:xfrm>
          <a:prstGeom prst="rect">
            <a:avLst/>
          </a:prstGeom>
          <a:ln>
            <a:solidFill>
              <a:srgbClr val="0066FF"/>
            </a:solidFill>
          </a:ln>
        </p:spPr>
      </p:pic>
    </p:spTree>
    <p:extLst>
      <p:ext uri="{BB962C8B-B14F-4D97-AF65-F5344CB8AC3E}">
        <p14:creationId xmlns:p14="http://schemas.microsoft.com/office/powerpoint/2010/main" val="1438086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When you are done with your </a:t>
            </a:r>
            <a:r>
              <a:rPr lang="en-US" dirty="0" err="1"/>
              <a:t>Jupyter</a:t>
            </a:r>
            <a:r>
              <a:rPr lang="en-US" dirty="0"/>
              <a:t> Notebook, it is very important to delete the session.</a:t>
            </a:r>
          </a:p>
          <a:p>
            <a:r>
              <a:rPr lang="en-US" dirty="0"/>
              <a:t>Go back to the browser tab labeled “Interactive Sessions” and click on the red “Delete” button.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Deleting Your Session</a:t>
            </a:r>
          </a:p>
        </p:txBody>
      </p:sp>
      <p:pic>
        <p:nvPicPr>
          <p:cNvPr id="5" name="Content Placeholder 3"/>
          <p:cNvPicPr>
            <a:picLocks noChangeAspect="1"/>
          </p:cNvPicPr>
          <p:nvPr/>
        </p:nvPicPr>
        <p:blipFill rotWithShape="1">
          <a:blip r:embed="rId2"/>
          <a:srcRect l="30063" t="38626" r="10737" b="21611"/>
          <a:stretch/>
        </p:blipFill>
        <p:spPr>
          <a:xfrm>
            <a:off x="2740886" y="3896553"/>
            <a:ext cx="5445402" cy="2057400"/>
          </a:xfrm>
          <a:prstGeom prst="rect">
            <a:avLst/>
          </a:prstGeom>
          <a:ln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539421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Rstudio</a:t>
            </a:r>
            <a:r>
              <a:rPr lang="en-US" dirty="0"/>
              <a:t> Server</a:t>
            </a:r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917595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RStudio</a:t>
            </a:r>
            <a:r>
              <a:rPr lang="en-US" dirty="0"/>
              <a:t> Server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30804" b="20763"/>
          <a:stretch/>
        </p:blipFill>
        <p:spPr>
          <a:xfrm>
            <a:off x="1242581" y="1363535"/>
            <a:ext cx="9144000" cy="4804066"/>
          </a:xfrm>
          <a:prstGeom prst="rect">
            <a:avLst/>
          </a:prstGeom>
          <a:ln>
            <a:solidFill>
              <a:srgbClr val="002060"/>
            </a:solidFill>
          </a:ln>
        </p:spPr>
      </p:pic>
      <p:sp>
        <p:nvSpPr>
          <p:cNvPr id="5" name="Rectangle 4"/>
          <p:cNvSpPr/>
          <p:nvPr/>
        </p:nvSpPr>
        <p:spPr>
          <a:xfrm>
            <a:off x="9123164" y="4261104"/>
            <a:ext cx="2526833" cy="1389888"/>
          </a:xfrm>
          <a:prstGeom prst="rect">
            <a:avLst/>
          </a:prstGeom>
          <a:solidFill>
            <a:srgbClr val="FFFFCC"/>
          </a:solidFill>
          <a:ln>
            <a:solidFill>
              <a:srgbClr val="0066FF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en-US" dirty="0"/>
          </a:p>
          <a:p>
            <a:r>
              <a:rPr lang="en-US" dirty="0"/>
              <a:t>Return to the Dashboard tab and click on </a:t>
            </a:r>
            <a:r>
              <a:rPr lang="en-US" dirty="0" err="1"/>
              <a:t>RStudio</a:t>
            </a:r>
            <a:r>
              <a:rPr lang="en-US" dirty="0"/>
              <a:t> Server.</a:t>
            </a:r>
          </a:p>
          <a:p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5741391" y="5070760"/>
            <a:ext cx="1268512" cy="515738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868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RStudio</a:t>
            </a:r>
            <a:r>
              <a:rPr lang="en-US" dirty="0"/>
              <a:t> Web Form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519672" y="1716852"/>
            <a:ext cx="4834128" cy="45497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 </a:t>
            </a:r>
            <a:r>
              <a:rPr lang="en-US" dirty="0" err="1"/>
              <a:t>RStudio</a:t>
            </a:r>
            <a:r>
              <a:rPr lang="en-US" dirty="0"/>
              <a:t> Web Form is similar to what you saw with the </a:t>
            </a:r>
            <a:r>
              <a:rPr lang="en-US" dirty="0" err="1"/>
              <a:t>Jupyter</a:t>
            </a:r>
            <a:r>
              <a:rPr lang="en-US" dirty="0"/>
              <a:t> Web Form.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Let’s take a quick look at some of the fields.</a:t>
            </a:r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25253" t="19398" r="37037" b="5481"/>
          <a:stretch/>
        </p:blipFill>
        <p:spPr>
          <a:xfrm>
            <a:off x="1731063" y="1336501"/>
            <a:ext cx="4488212" cy="5029200"/>
          </a:xfrm>
          <a:prstGeom prst="rect">
            <a:avLst/>
          </a:prstGeom>
          <a:ln>
            <a:solidFill>
              <a:srgbClr val="0066FF"/>
            </a:solidFill>
          </a:ln>
        </p:spPr>
      </p:pic>
    </p:spTree>
    <p:extLst>
      <p:ext uri="{BB962C8B-B14F-4D97-AF65-F5344CB8AC3E}">
        <p14:creationId xmlns:p14="http://schemas.microsoft.com/office/powerpoint/2010/main" val="37235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Version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519672" y="1716852"/>
            <a:ext cx="4834128" cy="45497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We have three versions of R available.</a:t>
            </a:r>
          </a:p>
          <a:p>
            <a:r>
              <a:rPr lang="en-US" dirty="0"/>
              <a:t>R/3.6.2 is the most stable at this time.</a:t>
            </a:r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25253" t="19398" r="37037" b="5481"/>
          <a:stretch/>
        </p:blipFill>
        <p:spPr>
          <a:xfrm>
            <a:off x="1481681" y="1271601"/>
            <a:ext cx="4488212" cy="5029200"/>
          </a:xfrm>
          <a:prstGeom prst="rect">
            <a:avLst/>
          </a:prstGeom>
          <a:ln>
            <a:solidFill>
              <a:srgbClr val="0066FF"/>
            </a:solidFill>
          </a:ln>
        </p:spPr>
      </p:pic>
      <p:sp>
        <p:nvSpPr>
          <p:cNvPr id="8" name="Right Brace 7"/>
          <p:cNvSpPr/>
          <p:nvPr/>
        </p:nvSpPr>
        <p:spPr>
          <a:xfrm>
            <a:off x="5798875" y="2157060"/>
            <a:ext cx="146167" cy="338328"/>
          </a:xfrm>
          <a:prstGeom prst="rightBrace">
            <a:avLst>
              <a:gd name="adj1" fmla="val 33333"/>
              <a:gd name="adj2" fmla="val 51429"/>
            </a:avLst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0070C0"/>
                </a:solidFill>
              </a:ln>
              <a:solidFill>
                <a:srgbClr val="0066FF"/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6080623" y="1805818"/>
            <a:ext cx="626648" cy="520407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6080623" y="2326224"/>
            <a:ext cx="626648" cy="554252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/>
          <a:srcRect l="37171" t="31621" r="45742" b="62201"/>
          <a:stretch/>
        </p:blipFill>
        <p:spPr>
          <a:xfrm>
            <a:off x="6707271" y="1788894"/>
            <a:ext cx="5283624" cy="1074658"/>
          </a:xfrm>
          <a:prstGeom prst="rect">
            <a:avLst/>
          </a:prstGeom>
          <a:ln>
            <a:solidFill>
              <a:srgbClr val="0066FF"/>
            </a:solidFill>
          </a:ln>
        </p:spPr>
      </p:pic>
    </p:spTree>
    <p:extLst>
      <p:ext uri="{BB962C8B-B14F-4D97-AF65-F5344CB8AC3E}">
        <p14:creationId xmlns:p14="http://schemas.microsoft.com/office/powerpoint/2010/main" val="997221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09741" y="337417"/>
            <a:ext cx="9604917" cy="1325563"/>
          </a:xfrm>
        </p:spPr>
        <p:txBody>
          <a:bodyPr/>
          <a:lstStyle/>
          <a:p>
            <a:r>
              <a:rPr lang="en-US" dirty="0" err="1"/>
              <a:t>Rivanna</a:t>
            </a:r>
            <a:r>
              <a:rPr lang="en-US" dirty="0"/>
              <a:t> Partition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25253" t="19398" r="37037" b="5481"/>
          <a:stretch/>
        </p:blipFill>
        <p:spPr>
          <a:xfrm>
            <a:off x="1481681" y="1271601"/>
            <a:ext cx="4488212" cy="5029200"/>
          </a:xfrm>
          <a:prstGeom prst="rect">
            <a:avLst/>
          </a:prstGeom>
          <a:ln>
            <a:solidFill>
              <a:srgbClr val="0066FF"/>
            </a:solidFill>
          </a:ln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6519671" y="1716852"/>
            <a:ext cx="5090437" cy="45497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partitions are the same as in the </a:t>
            </a:r>
            <a:r>
              <a:rPr lang="en-US" dirty="0" err="1"/>
              <a:t>JupyterLab</a:t>
            </a:r>
            <a:r>
              <a:rPr lang="en-US" dirty="0"/>
              <a:t> Web Form, but we recommend mostly </a:t>
            </a:r>
            <a:r>
              <a:rPr lang="en-US" dirty="0">
                <a:solidFill>
                  <a:srgbClr val="0066FF"/>
                </a:solidFill>
              </a:rPr>
              <a:t>Standard</a:t>
            </a:r>
            <a:r>
              <a:rPr lang="en-US" dirty="0"/>
              <a:t>, </a:t>
            </a:r>
            <a:r>
              <a:rPr lang="en-US" dirty="0">
                <a:solidFill>
                  <a:srgbClr val="0066FF"/>
                </a:solidFill>
              </a:rPr>
              <a:t>Dev</a:t>
            </a:r>
            <a:r>
              <a:rPr lang="en-US" dirty="0"/>
              <a:t>, or </a:t>
            </a:r>
            <a:r>
              <a:rPr lang="en-US" dirty="0">
                <a:solidFill>
                  <a:srgbClr val="0066FF"/>
                </a:solidFill>
              </a:rPr>
              <a:t>Instructional </a:t>
            </a:r>
            <a:r>
              <a:rPr lang="en-US" dirty="0"/>
              <a:t>for </a:t>
            </a:r>
            <a:r>
              <a:rPr lang="en-US" dirty="0" err="1"/>
              <a:t>RStudio</a:t>
            </a:r>
            <a:r>
              <a:rPr lang="en-US" dirty="0"/>
              <a:t> Server.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/>
          <a:srcRect l="37826" t="37149" r="39645" b="42366"/>
          <a:stretch/>
        </p:blipFill>
        <p:spPr>
          <a:xfrm>
            <a:off x="6826242" y="1630754"/>
            <a:ext cx="4469191" cy="2286000"/>
          </a:xfrm>
          <a:prstGeom prst="rect">
            <a:avLst/>
          </a:prstGeom>
          <a:ln>
            <a:solidFill>
              <a:srgbClr val="0066FF"/>
            </a:solidFill>
          </a:ln>
        </p:spPr>
      </p:pic>
      <p:sp>
        <p:nvSpPr>
          <p:cNvPr id="12" name="Right Brace 11"/>
          <p:cNvSpPr/>
          <p:nvPr/>
        </p:nvSpPr>
        <p:spPr>
          <a:xfrm>
            <a:off x="5652708" y="2604590"/>
            <a:ext cx="146167" cy="338328"/>
          </a:xfrm>
          <a:prstGeom prst="rightBrace">
            <a:avLst>
              <a:gd name="adj1" fmla="val 33333"/>
              <a:gd name="adj2" fmla="val 51429"/>
            </a:avLst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0070C0"/>
                </a:solidFill>
              </a:ln>
              <a:solidFill>
                <a:srgbClr val="0066FF"/>
              </a:solidFill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5934456" y="1630754"/>
            <a:ext cx="891786" cy="1115293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5934456" y="2746045"/>
            <a:ext cx="891786" cy="1170709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1684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Number of hours &amp; Allocation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25253" t="19398" r="37037" b="5481"/>
          <a:stretch/>
        </p:blipFill>
        <p:spPr>
          <a:xfrm>
            <a:off x="1481681" y="1271601"/>
            <a:ext cx="4488212" cy="5029200"/>
          </a:xfrm>
          <a:prstGeom prst="rect">
            <a:avLst/>
          </a:prstGeom>
          <a:ln>
            <a:solidFill>
              <a:srgbClr val="0066FF"/>
            </a:solidFill>
          </a:ln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6519672" y="1716852"/>
            <a:ext cx="4834128" cy="45497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 Number of hours and the Allocation are the same as in the </a:t>
            </a:r>
            <a:r>
              <a:rPr lang="en-US" dirty="0" err="1"/>
              <a:t>JupyterLab</a:t>
            </a:r>
            <a:r>
              <a:rPr lang="en-US" dirty="0"/>
              <a:t> Web Form.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/>
          <a:srcRect l="37826" t="57564" r="39645" b="37137"/>
          <a:stretch/>
        </p:blipFill>
        <p:spPr>
          <a:xfrm>
            <a:off x="6840527" y="3666514"/>
            <a:ext cx="4916111" cy="650450"/>
          </a:xfrm>
          <a:prstGeom prst="rect">
            <a:avLst/>
          </a:prstGeom>
          <a:ln>
            <a:solidFill>
              <a:srgbClr val="0066FF"/>
            </a:solidFill>
          </a:ln>
        </p:spPr>
      </p:pic>
      <p:sp>
        <p:nvSpPr>
          <p:cNvPr id="12" name="Right Brace 11"/>
          <p:cNvSpPr/>
          <p:nvPr/>
        </p:nvSpPr>
        <p:spPr>
          <a:xfrm>
            <a:off x="5720498" y="3901951"/>
            <a:ext cx="146167" cy="338328"/>
          </a:xfrm>
          <a:prstGeom prst="rightBrace">
            <a:avLst>
              <a:gd name="adj1" fmla="val 33333"/>
              <a:gd name="adj2" fmla="val 51429"/>
            </a:avLst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0070C0"/>
                </a:solidFill>
              </a:ln>
              <a:solidFill>
                <a:srgbClr val="0066FF"/>
              </a:solidFill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6004010" y="3666514"/>
            <a:ext cx="845610" cy="402376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6004010" y="4068888"/>
            <a:ext cx="836517" cy="248076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ight Brace 14"/>
          <p:cNvSpPr/>
          <p:nvPr/>
        </p:nvSpPr>
        <p:spPr>
          <a:xfrm>
            <a:off x="5785920" y="5016794"/>
            <a:ext cx="146167" cy="338328"/>
          </a:xfrm>
          <a:prstGeom prst="rightBrace">
            <a:avLst>
              <a:gd name="adj1" fmla="val 33333"/>
              <a:gd name="adj2" fmla="val 51429"/>
            </a:avLst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0070C0"/>
                </a:solidFill>
              </a:ln>
              <a:solidFill>
                <a:srgbClr val="0066FF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2"/>
          <a:srcRect l="37826" t="74186" r="39645" b="19900"/>
          <a:stretch/>
        </p:blipFill>
        <p:spPr>
          <a:xfrm>
            <a:off x="6731363" y="4823026"/>
            <a:ext cx="4916111" cy="725863"/>
          </a:xfrm>
          <a:prstGeom prst="rect">
            <a:avLst/>
          </a:prstGeom>
          <a:ln>
            <a:solidFill>
              <a:srgbClr val="0066FF"/>
            </a:solidFill>
          </a:ln>
        </p:spPr>
      </p:pic>
      <p:cxnSp>
        <p:nvCxnSpPr>
          <p:cNvPr id="17" name="Straight Connector 16"/>
          <p:cNvCxnSpPr/>
          <p:nvPr/>
        </p:nvCxnSpPr>
        <p:spPr>
          <a:xfrm flipV="1">
            <a:off x="6004010" y="4823027"/>
            <a:ext cx="727353" cy="396876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15" idx="1"/>
          </p:cNvCxnSpPr>
          <p:nvPr/>
        </p:nvCxnSpPr>
        <p:spPr>
          <a:xfrm>
            <a:off x="5932087" y="5190793"/>
            <a:ext cx="799276" cy="358096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5160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Launch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6249578" y="1427583"/>
            <a:ext cx="5104222" cy="4357750"/>
          </a:xfrm>
        </p:spPr>
        <p:txBody>
          <a:bodyPr/>
          <a:lstStyle/>
          <a:p>
            <a:r>
              <a:rPr lang="en-US" dirty="0"/>
              <a:t>Clicking on the “Launch” button will submit a request for the resources that you want.</a:t>
            </a:r>
          </a:p>
          <a:p>
            <a:endParaRPr lang="en-US" dirty="0"/>
          </a:p>
          <a:p>
            <a:r>
              <a:rPr lang="en-US" dirty="0"/>
              <a:t>Again, there will be a slight delay before the resources are available.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68979" t="91904" r="26212" b="4139"/>
          <a:stretch/>
        </p:blipFill>
        <p:spPr>
          <a:xfrm>
            <a:off x="6503674" y="5392366"/>
            <a:ext cx="3723588" cy="739271"/>
          </a:xfrm>
          <a:prstGeom prst="rect">
            <a:avLst/>
          </a:prstGeom>
          <a:ln>
            <a:solidFill>
              <a:srgbClr val="0066FF"/>
            </a:solidFill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/>
          <a:srcRect l="25253" t="19398" r="37037" b="5481"/>
          <a:stretch/>
        </p:blipFill>
        <p:spPr>
          <a:xfrm>
            <a:off x="1481681" y="1271601"/>
            <a:ext cx="4488212" cy="5029200"/>
          </a:xfrm>
          <a:prstGeom prst="rect">
            <a:avLst/>
          </a:prstGeom>
          <a:ln>
            <a:solidFill>
              <a:srgbClr val="0066FF"/>
            </a:solidFill>
          </a:ln>
        </p:spPr>
      </p:pic>
      <p:sp>
        <p:nvSpPr>
          <p:cNvPr id="9" name="Right Brace 8"/>
          <p:cNvSpPr/>
          <p:nvPr/>
        </p:nvSpPr>
        <p:spPr>
          <a:xfrm>
            <a:off x="5727768" y="5962473"/>
            <a:ext cx="146167" cy="338328"/>
          </a:xfrm>
          <a:prstGeom prst="rightBrace">
            <a:avLst>
              <a:gd name="adj1" fmla="val 33333"/>
              <a:gd name="adj2" fmla="val 51429"/>
            </a:avLst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0070C0"/>
                </a:solidFill>
              </a:ln>
              <a:solidFill>
                <a:srgbClr val="0066FF"/>
              </a:solidFill>
            </a:endParaRPr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5995482" y="5392366"/>
            <a:ext cx="508192" cy="739271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5995482" y="6131637"/>
            <a:ext cx="508192" cy="0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5270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Waiting for the Session to Start</a:t>
            </a:r>
          </a:p>
        </p:txBody>
      </p:sp>
      <p:sp>
        <p:nvSpPr>
          <p:cNvPr id="10" name="Curved Left Arrow 9"/>
          <p:cNvSpPr/>
          <p:nvPr/>
        </p:nvSpPr>
        <p:spPr>
          <a:xfrm>
            <a:off x="6885294" y="2327804"/>
            <a:ext cx="1809135" cy="3165987"/>
          </a:xfrm>
          <a:prstGeom prst="curvedLeftArrow">
            <a:avLst>
              <a:gd name="adj1" fmla="val 19478"/>
              <a:gd name="adj2" fmla="val 50000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770374" y="1946788"/>
            <a:ext cx="3106994" cy="378565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The screen will transition from a “Please be patient” statement to a “Connect to </a:t>
            </a:r>
            <a:r>
              <a:rPr lang="en-US" sz="2400" dirty="0" err="1"/>
              <a:t>RStudio</a:t>
            </a:r>
            <a:r>
              <a:rPr lang="en-US" sz="2400" dirty="0"/>
              <a:t> Server” button.</a:t>
            </a:r>
          </a:p>
          <a:p>
            <a:endParaRPr lang="en-US" sz="2400" dirty="0"/>
          </a:p>
          <a:p>
            <a:r>
              <a:rPr lang="en-US" sz="2400" dirty="0"/>
              <a:t>Click on the “Connect to </a:t>
            </a:r>
            <a:r>
              <a:rPr lang="en-US" sz="2400" dirty="0" err="1"/>
              <a:t>RStudio</a:t>
            </a:r>
            <a:r>
              <a:rPr lang="en-US" sz="2400" dirty="0"/>
              <a:t> Server” button.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43203" t="40986" r="24249" b="41356"/>
          <a:stretch/>
        </p:blipFill>
        <p:spPr>
          <a:xfrm>
            <a:off x="895546" y="1913641"/>
            <a:ext cx="5467548" cy="1668545"/>
          </a:xfrm>
          <a:prstGeom prst="rect">
            <a:avLst/>
          </a:prstGeom>
          <a:ln>
            <a:solidFill>
              <a:srgbClr val="0066FF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l="42862" t="40605" r="24492" b="41067"/>
          <a:stretch/>
        </p:blipFill>
        <p:spPr>
          <a:xfrm>
            <a:off x="865749" y="3910798"/>
            <a:ext cx="5943600" cy="1876928"/>
          </a:xfrm>
          <a:prstGeom prst="rect">
            <a:avLst/>
          </a:prstGeom>
          <a:ln>
            <a:solidFill>
              <a:srgbClr val="0066FF"/>
            </a:solidFill>
          </a:ln>
        </p:spPr>
      </p:pic>
    </p:spTree>
    <p:extLst>
      <p:ext uri="{BB962C8B-B14F-4D97-AF65-F5344CB8AC3E}">
        <p14:creationId xmlns:p14="http://schemas.microsoft.com/office/powerpoint/2010/main" val="2194912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Allocations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838200" y="1837171"/>
            <a:ext cx="10515600" cy="4549775"/>
          </a:xfrm>
        </p:spPr>
        <p:txBody>
          <a:bodyPr/>
          <a:lstStyle/>
          <a:p>
            <a:r>
              <a:rPr lang="en-US" dirty="0" err="1"/>
              <a:t>Rivanna</a:t>
            </a:r>
            <a:r>
              <a:rPr lang="en-US" dirty="0"/>
              <a:t> is allocated:</a:t>
            </a:r>
          </a:p>
          <a:p>
            <a:pPr marL="457200" lvl="1" indent="0">
              <a:buNone/>
            </a:pPr>
            <a:r>
              <a:rPr lang="en-US" dirty="0"/>
              <a:t>At the most basic level, an allocation refers to a chunk of CPU time that you can use to run your computations.</a:t>
            </a:r>
          </a:p>
          <a:p>
            <a:pPr marL="457200" lvl="1" indent="0">
              <a:buNone/>
            </a:pPr>
            <a:endParaRPr lang="en-US" sz="2000" dirty="0"/>
          </a:p>
          <a:p>
            <a:pPr marL="457200" lvl="1" indent="0">
              <a:buNone/>
            </a:pPr>
            <a:endParaRPr lang="en-US" sz="2000" dirty="0"/>
          </a:p>
          <a:p>
            <a:pPr marL="457200" lvl="1" indent="0">
              <a:buNone/>
            </a:pPr>
            <a:endParaRPr lang="en-US" sz="1800" dirty="0"/>
          </a:p>
          <a:p>
            <a:r>
              <a:rPr lang="en-US" dirty="0"/>
              <a:t>Only faculty, postdocs, and research staff may request an allocation.  </a:t>
            </a:r>
          </a:p>
          <a:p>
            <a:pPr lvl="1"/>
            <a:r>
              <a:rPr lang="en-US" dirty="0"/>
              <a:t>Students must be sponsored by a faculty or research staff.</a:t>
            </a:r>
          </a:p>
          <a:p>
            <a:pPr lvl="1"/>
            <a:r>
              <a:rPr lang="en-US" dirty="0"/>
              <a:t>All individuals on a given allocation share the service units. </a:t>
            </a:r>
          </a:p>
          <a:p>
            <a:r>
              <a:rPr lang="en-US" dirty="0"/>
              <a:t>Allocations may be requested at      	</a:t>
            </a:r>
            <a:r>
              <a:rPr lang="en-US" sz="2400" dirty="0">
                <a:hlinkClick r:id="rId2"/>
              </a:rPr>
              <a:t>https://www.rc.virginia.edu/userinfo/rivanna/allocations/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1104036" y="3020291"/>
            <a:ext cx="10150187" cy="1046440"/>
          </a:xfrm>
          <a:prstGeom prst="rect">
            <a:avLst/>
          </a:prstGeom>
          <a:solidFill>
            <a:srgbClr val="FFFFCC"/>
          </a:solidFill>
          <a:ln>
            <a:solidFill>
              <a:srgbClr val="485A82"/>
            </a:solidFill>
          </a:ln>
        </p:spPr>
        <p:txBody>
          <a:bodyPr wrap="square" rtlCol="0">
            <a:spAutoFit/>
          </a:bodyPr>
          <a:lstStyle/>
          <a:p>
            <a:pPr lvl="1"/>
            <a:endParaRPr lang="en-US" dirty="0"/>
          </a:p>
          <a:p>
            <a:pPr lvl="1"/>
            <a:r>
              <a:rPr lang="en-US" sz="2400" dirty="0"/>
              <a:t>Allocations are measured in service units (SUs), where </a:t>
            </a:r>
            <a:r>
              <a:rPr lang="en-US" sz="2400" b="1" dirty="0"/>
              <a:t>1 SU = 1 core-hour</a:t>
            </a:r>
          </a:p>
          <a:p>
            <a:r>
              <a:rPr lang="en-US" sz="2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5685742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838200" y="1393827"/>
            <a:ext cx="10515600" cy="4549775"/>
          </a:xfrm>
        </p:spPr>
        <p:txBody>
          <a:bodyPr/>
          <a:lstStyle/>
          <a:p>
            <a:r>
              <a:rPr lang="en-US" dirty="0"/>
              <a:t>Connect to Open OnDemand and start an RStudio Server session.  </a:t>
            </a:r>
          </a:p>
          <a:p>
            <a:pPr lvl="1"/>
            <a:r>
              <a:rPr lang="en-US" dirty="0"/>
              <a:t>When it comes up, you will see an </a:t>
            </a:r>
            <a:r>
              <a:rPr lang="en-US" dirty="0" err="1"/>
              <a:t>RStudio</a:t>
            </a:r>
            <a:r>
              <a:rPr lang="en-US" dirty="0"/>
              <a:t> interface – just like you would see on your laptop.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Hands-on Activity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20833" t="17648" r="13384" b="11869"/>
          <a:stretch/>
        </p:blipFill>
        <p:spPr>
          <a:xfrm>
            <a:off x="2512290" y="2763812"/>
            <a:ext cx="6068818" cy="3657600"/>
          </a:xfrm>
          <a:prstGeom prst="rect">
            <a:avLst/>
          </a:prstGeom>
          <a:ln>
            <a:solidFill>
              <a:srgbClr val="0066FF"/>
            </a:solidFill>
          </a:ln>
        </p:spPr>
      </p:pic>
    </p:spTree>
    <p:extLst>
      <p:ext uri="{BB962C8B-B14F-4D97-AF65-F5344CB8AC3E}">
        <p14:creationId xmlns:p14="http://schemas.microsoft.com/office/powerpoint/2010/main" val="954291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Again, when you are done with </a:t>
            </a:r>
            <a:r>
              <a:rPr lang="en-US" dirty="0" err="1"/>
              <a:t>RStudio</a:t>
            </a:r>
            <a:r>
              <a:rPr lang="en-US" dirty="0"/>
              <a:t> Server, it is very important to delete the session.</a:t>
            </a:r>
          </a:p>
          <a:p>
            <a:r>
              <a:rPr lang="en-US" dirty="0"/>
              <a:t>Go back to the browser tab labeled “Interactive Sessions” and click on the red “Delete” button.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Deleting Your Session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42862" t="40605" r="24492" b="41067"/>
          <a:stretch/>
        </p:blipFill>
        <p:spPr>
          <a:xfrm>
            <a:off x="2343567" y="3984689"/>
            <a:ext cx="5943600" cy="1876928"/>
          </a:xfrm>
          <a:prstGeom prst="rect">
            <a:avLst/>
          </a:prstGeom>
          <a:ln>
            <a:solidFill>
              <a:srgbClr val="0066FF"/>
            </a:solidFill>
          </a:ln>
        </p:spPr>
      </p:pic>
    </p:spTree>
    <p:extLst>
      <p:ext uri="{BB962C8B-B14F-4D97-AF65-F5344CB8AC3E}">
        <p14:creationId xmlns:p14="http://schemas.microsoft.com/office/powerpoint/2010/main" val="2174068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about the other fields?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9306458" y="1387361"/>
            <a:ext cx="2580742" cy="4549775"/>
          </a:xfrm>
        </p:spPr>
        <p:txBody>
          <a:bodyPr/>
          <a:lstStyle/>
          <a:p>
            <a:r>
              <a:rPr lang="en-US" sz="2000" dirty="0"/>
              <a:t>You may have noticed fields on the Web Forms that we left blank or stayed with the default values.  </a:t>
            </a:r>
          </a:p>
          <a:p>
            <a:r>
              <a:rPr lang="en-US" sz="2000" dirty="0"/>
              <a:t>The most important one will be the Memory Request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9951138"/>
              </p:ext>
            </p:extLst>
          </p:nvPr>
        </p:nvGraphicFramePr>
        <p:xfrm>
          <a:off x="1178458" y="1145108"/>
          <a:ext cx="8128000" cy="5034280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2172010">
                  <a:extLst>
                    <a:ext uri="{9D8B030D-6E8A-4147-A177-3AD203B41FA5}">
                      <a16:colId xmlns:a16="http://schemas.microsoft.com/office/drawing/2014/main" val="2898558913"/>
                    </a:ext>
                  </a:extLst>
                </a:gridCol>
                <a:gridCol w="5955990">
                  <a:extLst>
                    <a:ext uri="{9D8B030D-6E8A-4147-A177-3AD203B41FA5}">
                      <a16:colId xmlns:a16="http://schemas.microsoft.com/office/drawing/2014/main" val="14457276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Field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Description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6331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Number of cores</a:t>
                      </a:r>
                    </a:p>
                  </a:txBody>
                  <a:tcPr>
                    <a:solidFill>
                      <a:srgbClr val="CCCE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Used</a:t>
                      </a:r>
                      <a:r>
                        <a:rPr lang="en-US" baseline="0" dirty="0"/>
                        <a:t> in parallel processing.  Your code must be modified to take advantage of using multiple cores.</a:t>
                      </a:r>
                      <a:endParaRPr lang="en-US" dirty="0"/>
                    </a:p>
                  </a:txBody>
                  <a:tcPr>
                    <a:solidFill>
                      <a:srgbClr val="CCCE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47349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Memory Request in GB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When</a:t>
                      </a:r>
                      <a:r>
                        <a:rPr lang="en-US" baseline="0" dirty="0"/>
                        <a:t> dealing with Big Data, you will need to increase the amount of memory.  My rule-of-thumb:  request 2 to 3 times the size of data that you are reading in or generating.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58129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Work Directory</a:t>
                      </a:r>
                    </a:p>
                  </a:txBody>
                  <a:tcPr>
                    <a:solidFill>
                      <a:srgbClr val="CCCE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Allows you to change the working directory of a </a:t>
                      </a:r>
                      <a:r>
                        <a:rPr lang="en-US" dirty="0" err="1"/>
                        <a:t>Jupyter</a:t>
                      </a:r>
                      <a:r>
                        <a:rPr lang="en-US" dirty="0"/>
                        <a:t> Notebook</a:t>
                      </a:r>
                      <a:r>
                        <a:rPr lang="en-US" baseline="0" dirty="0"/>
                        <a:t> to </a:t>
                      </a:r>
                      <a:r>
                        <a:rPr lang="en-US" dirty="0"/>
                        <a:t>your /scratch folder.</a:t>
                      </a:r>
                    </a:p>
                  </a:txBody>
                  <a:tcPr>
                    <a:solidFill>
                      <a:srgbClr val="CCCE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22609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Optional: </a:t>
                      </a:r>
                      <a:r>
                        <a:rPr lang="en-US" dirty="0" err="1"/>
                        <a:t>Slurm</a:t>
                      </a:r>
                      <a:r>
                        <a:rPr lang="en-US" dirty="0"/>
                        <a:t> Option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Allows</a:t>
                      </a:r>
                      <a:r>
                        <a:rPr lang="en-US" baseline="0" dirty="0"/>
                        <a:t> you to provide advanced features, like requesting specific nodes or providing a reservation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87505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Optional Group</a:t>
                      </a:r>
                    </a:p>
                  </a:txBody>
                  <a:tcPr>
                    <a:solidFill>
                      <a:srgbClr val="CCCE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Only needed</a:t>
                      </a:r>
                      <a:r>
                        <a:rPr lang="en-US" baseline="0" dirty="0"/>
                        <a:t> in you are in more than 16 allocations.  You may need to force </a:t>
                      </a:r>
                      <a:r>
                        <a:rPr lang="en-US" baseline="0" dirty="0" err="1"/>
                        <a:t>Rivanna</a:t>
                      </a:r>
                      <a:r>
                        <a:rPr lang="en-US" baseline="0" dirty="0"/>
                        <a:t> to see your allocation.</a:t>
                      </a:r>
                      <a:endParaRPr lang="en-US" dirty="0"/>
                    </a:p>
                  </a:txBody>
                  <a:tcPr>
                    <a:solidFill>
                      <a:srgbClr val="CCCE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12882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dirty="0"/>
                        <a:t>Optional: GPU type for GPU partition &amp;  Optional: Number of GPUs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Only needed in you are running on a GPU node. </a:t>
                      </a:r>
                      <a:r>
                        <a:rPr lang="en-US" baseline="0" dirty="0"/>
                        <a:t> The “default” for GPU type will put you on the first available GPU node.</a:t>
                      </a:r>
                      <a:br>
                        <a:rPr lang="en-US" baseline="0" dirty="0"/>
                      </a:br>
                      <a:r>
                        <a:rPr lang="en-US" baseline="0" dirty="0"/>
                        <a:t>For now, the number of GPUS should be 1.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00036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57611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30578" y="2896965"/>
            <a:ext cx="7897091" cy="136191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Research Computing Zoom Office Hours</a:t>
            </a:r>
          </a:p>
          <a:p>
            <a:r>
              <a:rPr lang="en-US" sz="2400" dirty="0"/>
              <a:t>Tuesdays:	3 pm – 5 pm</a:t>
            </a:r>
          </a:p>
          <a:p>
            <a:r>
              <a:rPr lang="en-US" sz="2400" dirty="0"/>
              <a:t>Thursdays:	10 am – noon</a:t>
            </a:r>
          </a:p>
          <a:p>
            <a:r>
              <a:rPr lang="en-US" sz="1050" dirty="0"/>
              <a:t>                     </a:t>
            </a:r>
          </a:p>
        </p:txBody>
      </p:sp>
      <p:sp>
        <p:nvSpPr>
          <p:cNvPr id="9" name="Subtitle 4"/>
          <p:cNvSpPr>
            <a:spLocks noGrp="1"/>
          </p:cNvSpPr>
          <p:nvPr>
            <p:ph type="subTitle" idx="1"/>
          </p:nvPr>
        </p:nvSpPr>
        <p:spPr>
          <a:xfrm>
            <a:off x="2396829" y="4827945"/>
            <a:ext cx="7730840" cy="1164510"/>
          </a:xfrm>
        </p:spPr>
        <p:txBody>
          <a:bodyPr>
            <a:normAutofit/>
          </a:bodyPr>
          <a:lstStyle/>
          <a:p>
            <a:pPr lvl="1" algn="l"/>
            <a:endParaRPr lang="en-US" sz="2000" dirty="0">
              <a:solidFill>
                <a:srgbClr val="C00000"/>
              </a:solidFill>
            </a:endParaRPr>
          </a:p>
          <a:p>
            <a:pPr lvl="1" algn="l"/>
            <a:r>
              <a:rPr lang="en-US" dirty="0">
                <a:solidFill>
                  <a:srgbClr val="C00000"/>
                </a:solidFill>
              </a:rPr>
              <a:t>Or, contact us through the forms at:</a:t>
            </a:r>
          </a:p>
          <a:p>
            <a:pPr lvl="1" algn="l"/>
            <a:r>
              <a:rPr lang="en-US" dirty="0">
                <a:solidFill>
                  <a:srgbClr val="C00000"/>
                </a:solidFill>
              </a:rPr>
              <a:t>	</a:t>
            </a:r>
            <a:r>
              <a:rPr lang="en-US" dirty="0">
                <a:hlinkClick r:id="rId2"/>
              </a:rPr>
              <a:t>https://www.rc.virginia.edu/support/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11" name="Title 3"/>
          <p:cNvSpPr>
            <a:spLocks noGrp="1"/>
          </p:cNvSpPr>
          <p:nvPr>
            <p:ph type="ctrTitle"/>
          </p:nvPr>
        </p:nvSpPr>
        <p:spPr>
          <a:xfrm>
            <a:off x="1525510" y="929858"/>
            <a:ext cx="9144000" cy="1861468"/>
          </a:xfrm>
        </p:spPr>
        <p:txBody>
          <a:bodyPr/>
          <a:lstStyle/>
          <a:p>
            <a:r>
              <a:rPr lang="en-US" dirty="0"/>
              <a:t>Need help?</a:t>
            </a:r>
          </a:p>
        </p:txBody>
      </p:sp>
      <p:pic>
        <p:nvPicPr>
          <p:cNvPr id="8" name="Picture 2" descr="https://dl.boxcloud.com/api/2.0/internal_files/437370213502/versions/462603515465/representations/png_paged_2048x2048/content/1.png?access_token=1!VLU_a6SmhAhhP3FJY_ESkp2Z0Qto0Oh7mgfg-Mp7066cc95V116BIyKhFwJ0WiI9fv1dAxu9EXKpXK21_leK9vxFii_KQDTNYVrsVm38qgXZY5j2zrUeJH8lYqfW8J2csbmNm4Ewj8EsjnaQzV1uVMbqw-n4_wozYgSlH3USFm4w_9EepqS6i8b_4XKUiwwM6U1gCZme1gMHuHLNDClzzFpHVU9cUNxZBimC7fVd2WhggstiBV7l8wFIbtC0udBtwBJDg2u8wWgp8Mq8pmndfxMfMnMbvdVcbes-5CIqE8h8YgaKXa4KtqS9LY2l6WutNYOnvbOzTgHh9f7t1J4-DIpidufjXPowlhtylJQuOhWSkg-nCa7aH0YOQu0pXoO-Y4dYoLq7Ga8ohfL2q0dw2vukLYClwSNUF-_NtiGoRqhQTcEQlrWJKLdKl92hnT1c9Q9KifjAD0DlJZNJs5JzLYbu3T1QFIXk418r_Hkr4wwp5Gg4y5sFA6_d8qcMyO2EhNLKQB_WOSYjBEvTerG9fVAAQgVaNLpCDHseLVnPTRtaXYXzdRqZYa_T-UR_3K4C&amp;box_client_name=box-content-preview&amp;box_client_version=2.16.0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700"/>
          <a:stretch/>
        </p:blipFill>
        <p:spPr bwMode="auto">
          <a:xfrm>
            <a:off x="9417428" y="6128325"/>
            <a:ext cx="2749343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lded Corner 2"/>
          <p:cNvSpPr/>
          <p:nvPr/>
        </p:nvSpPr>
        <p:spPr>
          <a:xfrm rot="571975">
            <a:off x="8460793" y="3666183"/>
            <a:ext cx="3333750" cy="1924050"/>
          </a:xfrm>
          <a:prstGeom prst="foldedCorner">
            <a:avLst/>
          </a:prstGeom>
          <a:solidFill>
            <a:srgbClr val="FFFFCC"/>
          </a:solidFill>
          <a:ln>
            <a:solidFill>
              <a:srgbClr val="485A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ysClr val="windowText" lastClr="000000"/>
                </a:solidFill>
              </a:rPr>
              <a:t>To connect to the Zoom sessions, go to </a:t>
            </a:r>
            <a:r>
              <a:rPr lang="en-US" dirty="0">
                <a:solidFill>
                  <a:sysClr val="windowText" lastClr="000000"/>
                </a:solidFill>
                <a:hlinkClick r:id="rId4"/>
              </a:rPr>
              <a:t>https://www.rc.virginia.edu/support/#office-hours</a:t>
            </a:r>
            <a:r>
              <a:rPr lang="en-US" dirty="0">
                <a:solidFill>
                  <a:sysClr val="windowText" lastClr="000000"/>
                </a:solidFill>
              </a:rPr>
              <a:t> and click on the “Join us via Zoom” button</a:t>
            </a:r>
          </a:p>
        </p:txBody>
      </p:sp>
    </p:spTree>
    <p:extLst>
      <p:ext uri="{BB962C8B-B14F-4D97-AF65-F5344CB8AC3E}">
        <p14:creationId xmlns:p14="http://schemas.microsoft.com/office/powerpoint/2010/main" val="42939419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an account on </a:t>
            </a:r>
            <a:r>
              <a:rPr lang="en-US" dirty="0" err="1"/>
              <a:t>Rivanna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7599" y="3848087"/>
            <a:ext cx="2754630" cy="1828800"/>
          </a:xfrm>
        </p:spPr>
      </p:pic>
      <p:sp>
        <p:nvSpPr>
          <p:cNvPr id="30" name="Right Arrow 29"/>
          <p:cNvSpPr/>
          <p:nvPr/>
        </p:nvSpPr>
        <p:spPr>
          <a:xfrm>
            <a:off x="3660872" y="2381497"/>
            <a:ext cx="3774644" cy="612158"/>
          </a:xfrm>
          <a:prstGeom prst="rightArrow">
            <a:avLst/>
          </a:prstGeom>
          <a:solidFill>
            <a:srgbClr val="485A82"/>
          </a:solidFill>
          <a:ln>
            <a:solidFill>
              <a:srgbClr val="485A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Request an Allocation</a:t>
            </a:r>
          </a:p>
        </p:txBody>
      </p:sp>
      <p:sp>
        <p:nvSpPr>
          <p:cNvPr id="31" name="Right Arrow 30"/>
          <p:cNvSpPr/>
          <p:nvPr/>
        </p:nvSpPr>
        <p:spPr>
          <a:xfrm flipH="1">
            <a:off x="3714912" y="2983862"/>
            <a:ext cx="3720603" cy="415775"/>
          </a:xfrm>
          <a:prstGeom prst="rightArrow">
            <a:avLst>
              <a:gd name="adj1" fmla="val 89367"/>
              <a:gd name="adj2" fmla="val 76044"/>
            </a:avLst>
          </a:prstGeom>
          <a:solidFill>
            <a:srgbClr val="485A82"/>
          </a:solidFill>
          <a:ln>
            <a:solidFill>
              <a:srgbClr val="485A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Receive Allocation and Account(s)</a:t>
            </a:r>
          </a:p>
        </p:txBody>
      </p:sp>
      <p:pic>
        <p:nvPicPr>
          <p:cNvPr id="1028" name="Picture 4" descr="Image result for free clip art,computer work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925" y="1844382"/>
            <a:ext cx="3066719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/>
          <p:cNvSpPr txBox="1"/>
          <p:nvPr/>
        </p:nvSpPr>
        <p:spPr>
          <a:xfrm>
            <a:off x="800652" y="5132650"/>
            <a:ext cx="2767263" cy="369332"/>
          </a:xfrm>
          <a:prstGeom prst="rect">
            <a:avLst/>
          </a:prstGeom>
          <a:solidFill>
            <a:srgbClr val="00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Principle Investigator (PI)</a:t>
            </a:r>
          </a:p>
        </p:txBody>
      </p:sp>
      <p:grpSp>
        <p:nvGrpSpPr>
          <p:cNvPr id="38" name="Group 37"/>
          <p:cNvGrpSpPr/>
          <p:nvPr/>
        </p:nvGrpSpPr>
        <p:grpSpPr>
          <a:xfrm>
            <a:off x="5084623" y="3442105"/>
            <a:ext cx="2382983" cy="1422299"/>
            <a:chOff x="4932218" y="3442105"/>
            <a:chExt cx="2382983" cy="1422299"/>
          </a:xfrm>
        </p:grpSpPr>
        <p:sp>
          <p:nvSpPr>
            <p:cNvPr id="32" name="Right Arrow 31"/>
            <p:cNvSpPr/>
            <p:nvPr/>
          </p:nvSpPr>
          <p:spPr>
            <a:xfrm>
              <a:off x="5090283" y="4265053"/>
              <a:ext cx="2224918" cy="599351"/>
            </a:xfrm>
            <a:prstGeom prst="rightArrow">
              <a:avLst/>
            </a:prstGeom>
            <a:solidFill>
              <a:srgbClr val="485A82"/>
            </a:solidFill>
            <a:ln>
              <a:solidFill>
                <a:srgbClr val="485A8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Allows access</a:t>
              </a: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4932218" y="3442105"/>
              <a:ext cx="304800" cy="1268440"/>
            </a:xfrm>
            <a:prstGeom prst="rect">
              <a:avLst/>
            </a:prstGeom>
            <a:solidFill>
              <a:srgbClr val="485A82"/>
            </a:solidFill>
            <a:ln>
              <a:solidFill>
                <a:srgbClr val="485A8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1" name="Picture 4" descr="Image result for free clip art,computer work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1833" y="3823439"/>
            <a:ext cx="153336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/>
          <p:cNvSpPr txBox="1"/>
          <p:nvPr/>
        </p:nvSpPr>
        <p:spPr>
          <a:xfrm>
            <a:off x="7435516" y="5278532"/>
            <a:ext cx="2767263" cy="369332"/>
          </a:xfrm>
          <a:prstGeom prst="rect">
            <a:avLst/>
          </a:prstGeom>
          <a:solidFill>
            <a:srgbClr val="00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Researchers</a:t>
            </a:r>
          </a:p>
        </p:txBody>
      </p:sp>
      <p:pic>
        <p:nvPicPr>
          <p:cNvPr id="1030" name="Picture 6" descr="Image result for free clip art,computer worke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9664" y="1702640"/>
            <a:ext cx="18288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TextBox 42"/>
          <p:cNvSpPr txBox="1"/>
          <p:nvPr/>
        </p:nvSpPr>
        <p:spPr>
          <a:xfrm>
            <a:off x="7646739" y="3127290"/>
            <a:ext cx="2767263" cy="369332"/>
          </a:xfrm>
          <a:prstGeom prst="rect">
            <a:avLst/>
          </a:prstGeom>
          <a:solidFill>
            <a:srgbClr val="00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Research Computing</a:t>
            </a:r>
          </a:p>
        </p:txBody>
      </p:sp>
    </p:spTree>
    <p:extLst>
      <p:ext uri="{BB962C8B-B14F-4D97-AF65-F5344CB8AC3E}">
        <p14:creationId xmlns:p14="http://schemas.microsoft.com/office/powerpoint/2010/main" val="21264446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Connecting &amp; Logging Onto </a:t>
            </a:r>
            <a:r>
              <a:rPr lang="en-US" dirty="0" err="1"/>
              <a:t>Rivanna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4178491"/>
      </p:ext>
    </p:extLst>
  </p:cSld>
  <p:clrMapOvr>
    <a:masterClrMapping/>
  </p:clrMapOvr>
</p:sld>
</file>

<file path=ppt/theme/theme1.xml><?xml version="1.0" encoding="utf-8"?>
<a:theme xmlns:a="http://schemas.openxmlformats.org/drawingml/2006/main" name="Title Page 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Text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Text Hierarchy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Tabl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4.xml><?xml version="1.0" encoding="utf-8"?>
<a:theme xmlns:a="http://schemas.openxmlformats.org/drawingml/2006/main" name="Image Larg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5.xml><?xml version="1.0" encoding="utf-8"?>
<a:theme xmlns:a="http://schemas.openxmlformats.org/drawingml/2006/main" name="Image Large Placeholde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6.xml><?xml version="1.0" encoding="utf-8"?>
<a:theme xmlns:a="http://schemas.openxmlformats.org/drawingml/2006/main" name="Image Small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7.xml><?xml version="1.0" encoding="utf-8"?>
<a:theme xmlns:a="http://schemas.openxmlformats.org/drawingml/2006/main" name="Image Small Placeholde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itle Page 3">
  <a:themeElements>
    <a:clrScheme name="Custom 3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0070C0"/>
      </a:hlink>
      <a:folHlink>
        <a:srgbClr val="B26B0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itle Page 4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Content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Quot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Blank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Bulleted List Single Colum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Bulleted List Double Colum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32910</TotalTime>
  <Words>3728</Words>
  <Application>Microsoft Macintosh PowerPoint</Application>
  <PresentationFormat>Widescreen</PresentationFormat>
  <Paragraphs>573</Paragraphs>
  <Slides>73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17</vt:i4>
      </vt:variant>
      <vt:variant>
        <vt:lpstr>Slide Titles</vt:lpstr>
      </vt:variant>
      <vt:variant>
        <vt:i4>73</vt:i4>
      </vt:variant>
    </vt:vector>
  </HeadingPairs>
  <TitlesOfParts>
    <vt:vector size="100" baseType="lpstr">
      <vt:lpstr>Economica</vt:lpstr>
      <vt:lpstr>ITC Franklin Gothic Std Book</vt:lpstr>
      <vt:lpstr>ITC Franklin Gothic Std Demi</vt:lpstr>
      <vt:lpstr>ITC Franklin Gothic Std Heavy</vt:lpstr>
      <vt:lpstr>Arial</vt:lpstr>
      <vt:lpstr>Calibri</vt:lpstr>
      <vt:lpstr>Calibri Light</vt:lpstr>
      <vt:lpstr>Comic Sans MS</vt:lpstr>
      <vt:lpstr>Courier</vt:lpstr>
      <vt:lpstr>Courier New</vt:lpstr>
      <vt:lpstr>Title Page 2</vt:lpstr>
      <vt:lpstr>Title Page 3</vt:lpstr>
      <vt:lpstr>1_Custom Design</vt:lpstr>
      <vt:lpstr>Title Page 4</vt:lpstr>
      <vt:lpstr>Contents</vt:lpstr>
      <vt:lpstr>Quote</vt:lpstr>
      <vt:lpstr>Blank</vt:lpstr>
      <vt:lpstr>Bulleted List Single Column</vt:lpstr>
      <vt:lpstr>Bulleted List Double Column</vt:lpstr>
      <vt:lpstr>Custom Design</vt:lpstr>
      <vt:lpstr>Text</vt:lpstr>
      <vt:lpstr>Text Hierarchy</vt:lpstr>
      <vt:lpstr>Table</vt:lpstr>
      <vt:lpstr>Image Large</vt:lpstr>
      <vt:lpstr>Image Large Placeholder</vt:lpstr>
      <vt:lpstr>Image Small</vt:lpstr>
      <vt:lpstr>Image Small Placeholder</vt:lpstr>
      <vt:lpstr>Introduction to Rivanna</vt:lpstr>
      <vt:lpstr>PowerPoint Presentation</vt:lpstr>
      <vt:lpstr>Terminology</vt:lpstr>
      <vt:lpstr>Rivanna Overview</vt:lpstr>
      <vt:lpstr>Before we can use the Cluster . . .</vt:lpstr>
      <vt:lpstr>Allocations</vt:lpstr>
      <vt:lpstr>Allocations</vt:lpstr>
      <vt:lpstr>Getting an account on Rivanna</vt:lpstr>
      <vt:lpstr>Connecting &amp; Logging Onto Rivanna</vt:lpstr>
      <vt:lpstr>If You are Off-Grounds . . .</vt:lpstr>
      <vt:lpstr>How to connect to Rivanna</vt:lpstr>
      <vt:lpstr>Connecting to Open OnDemand</vt:lpstr>
      <vt:lpstr>Open OnDemand Dashboard</vt:lpstr>
      <vt:lpstr>Open OnDemand Dashboard</vt:lpstr>
      <vt:lpstr>Interactive Apps </vt:lpstr>
      <vt:lpstr>Log in Using Your Netbadge Credential</vt:lpstr>
      <vt:lpstr>Log in Using Your Netbadge Credentials </vt:lpstr>
      <vt:lpstr>Starting up FastX</vt:lpstr>
      <vt:lpstr>Starting up FastX</vt:lpstr>
      <vt:lpstr>FastX Desktop</vt:lpstr>
      <vt:lpstr>Now, let’s see how we can connect with an ssh client.</vt:lpstr>
      <vt:lpstr>SSH Clients</vt:lpstr>
      <vt:lpstr>SSH Clients</vt:lpstr>
      <vt:lpstr>Hostnames for Rivanna</vt:lpstr>
      <vt:lpstr>Editing Files</vt:lpstr>
      <vt:lpstr>How to edit a file on Rivanna</vt:lpstr>
      <vt:lpstr>Cluster Environment</vt:lpstr>
      <vt:lpstr>After you have logged in . . . </vt:lpstr>
      <vt:lpstr>Checking your Allocation</vt:lpstr>
      <vt:lpstr>Your /scratch Directory</vt:lpstr>
      <vt:lpstr>Running Jobs from Scratch</vt:lpstr>
      <vt:lpstr>Checking your Storage</vt:lpstr>
      <vt:lpstr>Moving data onto Rivanna</vt:lpstr>
      <vt:lpstr>Modules</vt:lpstr>
      <vt:lpstr>Modules</vt:lpstr>
      <vt:lpstr>Module Details</vt:lpstr>
      <vt:lpstr>Learning more about a Module</vt:lpstr>
      <vt:lpstr>Partitions (Queues)</vt:lpstr>
      <vt:lpstr>Partitions (Queues)</vt:lpstr>
      <vt:lpstr>Compute Node Partitions (aka Queues)</vt:lpstr>
      <vt:lpstr>SLURM scripts</vt:lpstr>
      <vt:lpstr>Slurm</vt:lpstr>
      <vt:lpstr>Slurm Script Example for R</vt:lpstr>
      <vt:lpstr>Slurm Script Example for Python</vt:lpstr>
      <vt:lpstr>Submitting a Slurm Job</vt:lpstr>
      <vt:lpstr>Checking Job Status</vt:lpstr>
      <vt:lpstr>Checking Job Status</vt:lpstr>
      <vt:lpstr>Canceling a Job</vt:lpstr>
      <vt:lpstr>JupyterLab</vt:lpstr>
      <vt:lpstr>Open OnDemand Dashboard</vt:lpstr>
      <vt:lpstr>Open OnDemand Dashboard</vt:lpstr>
      <vt:lpstr>Links to Applications</vt:lpstr>
      <vt:lpstr>JupyterLab</vt:lpstr>
      <vt:lpstr>JupyterLab Web Form</vt:lpstr>
      <vt:lpstr>Rivanna Partition</vt:lpstr>
      <vt:lpstr>Number of Hours</vt:lpstr>
      <vt:lpstr>Allocation</vt:lpstr>
      <vt:lpstr>Launch</vt:lpstr>
      <vt:lpstr>Waiting for the Session to Start</vt:lpstr>
      <vt:lpstr>Hands-on Activity</vt:lpstr>
      <vt:lpstr>Deleting Your Session</vt:lpstr>
      <vt:lpstr>Rstudio Server</vt:lpstr>
      <vt:lpstr>RStudio Server</vt:lpstr>
      <vt:lpstr>RStudio Web Form</vt:lpstr>
      <vt:lpstr>R Version</vt:lpstr>
      <vt:lpstr>Rivanna Partition</vt:lpstr>
      <vt:lpstr>Number of hours &amp; Allocation</vt:lpstr>
      <vt:lpstr>Launch</vt:lpstr>
      <vt:lpstr>Waiting for the Session to Start</vt:lpstr>
      <vt:lpstr>Hands-on Activity</vt:lpstr>
      <vt:lpstr>Deleting Your Session</vt:lpstr>
      <vt:lpstr>What about the other fields?</vt:lpstr>
      <vt:lpstr>Need help?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Wilbur, Tobias J. (tjw3j)</dc:creator>
  <cp:lastModifiedBy>Sun, Ruoshi (rs7wz)</cp:lastModifiedBy>
  <cp:revision>601</cp:revision>
  <cp:lastPrinted>2018-10-25T13:31:57Z</cp:lastPrinted>
  <dcterms:created xsi:type="dcterms:W3CDTF">2017-12-20T18:50:57Z</dcterms:created>
  <dcterms:modified xsi:type="dcterms:W3CDTF">2022-06-14T17:21:49Z</dcterms:modified>
</cp:coreProperties>
</file>